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8" r:id="rId5"/>
    <p:sldMasterId id="2147483673" r:id="rId6"/>
  </p:sldMasterIdLst>
  <p:notesMasterIdLst>
    <p:notesMasterId r:id="rId24"/>
  </p:notesMasterIdLst>
  <p:sldIdLst>
    <p:sldId id="293" r:id="rId7"/>
    <p:sldId id="256" r:id="rId8"/>
    <p:sldId id="257" r:id="rId9"/>
    <p:sldId id="258" r:id="rId10"/>
    <p:sldId id="295" r:id="rId11"/>
    <p:sldId id="266" r:id="rId12"/>
    <p:sldId id="286" r:id="rId13"/>
    <p:sldId id="270" r:id="rId14"/>
    <p:sldId id="260" r:id="rId15"/>
    <p:sldId id="261" r:id="rId16"/>
    <p:sldId id="268" r:id="rId17"/>
    <p:sldId id="296" r:id="rId18"/>
    <p:sldId id="292" r:id="rId19"/>
    <p:sldId id="264" r:id="rId20"/>
    <p:sldId id="273" r:id="rId21"/>
    <p:sldId id="285" r:id="rId22"/>
    <p:sldId id="26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8D"/>
    <a:srgbClr val="DA98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94"/>
  </p:normalViewPr>
  <p:slideViewPr>
    <p:cSldViewPr snapToGrid="0" snapToObjects="1">
      <p:cViewPr varScale="1">
        <p:scale>
          <a:sx n="97" d="100"/>
          <a:sy n="97" d="100"/>
        </p:scale>
        <p:origin x="84"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E43C8-EC70-429D-ABC8-60E3FC85E8C1}" type="datetimeFigureOut">
              <a:rPr lang="en-US" smtClean="0"/>
              <a:t>3/26/2020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59EE6E-8D5A-4122-B5DA-ABD988AA34D1}" type="slidenum">
              <a:rPr lang="en-US" smtClean="0"/>
              <a:t>‹#›</a:t>
            </a:fld>
            <a:endParaRPr lang="en-US" dirty="0"/>
          </a:p>
        </p:txBody>
      </p:sp>
    </p:spTree>
    <p:extLst>
      <p:ext uri="{BB962C8B-B14F-4D97-AF65-F5344CB8AC3E}">
        <p14:creationId xmlns:p14="http://schemas.microsoft.com/office/powerpoint/2010/main" val="2295427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normAutofit/>
          </a:bodyPr>
          <a:lstStyle>
            <a:lvl1pPr algn="ctr">
              <a:defRPr sz="5600" b="1" i="0">
                <a:solidFill>
                  <a:schemeClr val="bg1"/>
                </a:solidFill>
                <a:latin typeface="Century Gothic" panose="020B0502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58426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lgn="ctr">
              <a:defRPr sz="5800" b="1" i="0">
                <a:solidFill>
                  <a:schemeClr val="bg1"/>
                </a:solidFill>
                <a:latin typeface="Century Gothic" panose="020B0502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11B392F-89D1-C34F-A1D2-1DAC42819C02}" type="datetimeFigureOut">
              <a:rPr lang="en-US" smtClean="0"/>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82A3-F6E7-F24C-8CB3-C0A2C3CEB166}" type="slidenum">
              <a:rPr lang="en-US" smtClean="0"/>
              <a:t>‹#›</a:t>
            </a:fld>
            <a:endParaRPr lang="en-US" dirty="0"/>
          </a:p>
        </p:txBody>
      </p:sp>
    </p:spTree>
    <p:extLst>
      <p:ext uri="{BB962C8B-B14F-4D97-AF65-F5344CB8AC3E}">
        <p14:creationId xmlns:p14="http://schemas.microsoft.com/office/powerpoint/2010/main" val="1529272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028009"/>
            <a:ext cx="10515600" cy="1325563"/>
          </a:xfrm>
        </p:spPr>
        <p:txBody>
          <a:bodyPr/>
          <a:lstStyle>
            <a:lvl1pPr algn="ctr">
              <a:defRPr b="1" i="0">
                <a:solidFill>
                  <a:schemeClr val="bg1"/>
                </a:solidFill>
                <a:latin typeface="Century Gothic" panose="020B0502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911B392F-89D1-C34F-A1D2-1DAC42819C02}" type="datetimeFigureOut">
              <a:rPr lang="en-US" smtClean="0"/>
              <a:t>3/26/2020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17182A3-F6E7-F24C-8CB3-C0A2C3CEB166}" type="slidenum">
              <a:rPr lang="en-US" smtClean="0"/>
              <a:t>‹#›</a:t>
            </a:fld>
            <a:endParaRPr lang="en-US" dirty="0"/>
          </a:p>
        </p:txBody>
      </p:sp>
    </p:spTree>
    <p:extLst>
      <p:ext uri="{BB962C8B-B14F-4D97-AF65-F5344CB8AC3E}">
        <p14:creationId xmlns:p14="http://schemas.microsoft.com/office/powerpoint/2010/main" val="2407700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444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80377-42A6-284E-B548-49350B8676DD}"/>
              </a:ext>
            </a:extLst>
          </p:cNvPr>
          <p:cNvSpPr>
            <a:spLocks noGrp="1"/>
          </p:cNvSpPr>
          <p:nvPr>
            <p:ph type="ctrTitle"/>
          </p:nvPr>
        </p:nvSpPr>
        <p:spPr>
          <a:xfrm>
            <a:off x="436605" y="1"/>
            <a:ext cx="9144000" cy="1050324"/>
          </a:xfrm>
        </p:spPr>
        <p:txBody>
          <a:bodyPr anchor="b">
            <a:normAutofit/>
          </a:bodyPr>
          <a:lstStyle>
            <a:lvl1pPr algn="l">
              <a:defRPr sz="4000">
                <a:solidFill>
                  <a:schemeClr val="bg1"/>
                </a:solidFill>
                <a:latin typeface="Century Gothic" panose="020B0502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23BF9AD-4DAE-BE4B-9E85-9EDE12276C08}"/>
              </a:ext>
            </a:extLst>
          </p:cNvPr>
          <p:cNvSpPr>
            <a:spLocks noGrp="1"/>
          </p:cNvSpPr>
          <p:nvPr>
            <p:ph type="subTitle" idx="1"/>
          </p:nvPr>
        </p:nvSpPr>
        <p:spPr>
          <a:xfrm>
            <a:off x="757881" y="1773238"/>
            <a:ext cx="9144000" cy="1655762"/>
          </a:xfrm>
        </p:spPr>
        <p:txBody>
          <a:bodyPr>
            <a:normAutofit/>
          </a:bodyPr>
          <a:lstStyle>
            <a:lvl1pPr marL="0" indent="0" algn="l">
              <a:buNone/>
              <a:defRPr sz="2600">
                <a:solidFill>
                  <a:srgbClr val="004B8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49567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00D5-F543-4047-91A3-1347FA1530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797045-AC79-2149-A447-7FB233822D03}"/>
              </a:ext>
            </a:extLst>
          </p:cNvPr>
          <p:cNvSpPr>
            <a:spLocks noGrp="1"/>
          </p:cNvSpPr>
          <p:nvPr>
            <p:ph idx="1"/>
          </p:nvPr>
        </p:nvSpPr>
        <p:spPr/>
        <p:txBody>
          <a:bodyPr/>
          <a:lstStyle>
            <a:lvl1pPr>
              <a:defRPr>
                <a:solidFill>
                  <a:srgbClr val="004B8D"/>
                </a:solidFill>
                <a:latin typeface="Arial" panose="020B0604020202020204" pitchFamily="34" charset="0"/>
                <a:cs typeface="Arial" panose="020B0604020202020204" pitchFamily="34" charset="0"/>
              </a:defRPr>
            </a:lvl1pPr>
            <a:lvl2pPr>
              <a:defRPr>
                <a:solidFill>
                  <a:srgbClr val="004B8D"/>
                </a:solidFill>
                <a:latin typeface="Arial" panose="020B0604020202020204" pitchFamily="34" charset="0"/>
                <a:cs typeface="Arial" panose="020B0604020202020204" pitchFamily="34" charset="0"/>
              </a:defRPr>
            </a:lvl2pPr>
            <a:lvl3pPr>
              <a:defRPr>
                <a:solidFill>
                  <a:srgbClr val="004B8D"/>
                </a:solidFill>
                <a:latin typeface="Arial" panose="020B0604020202020204" pitchFamily="34" charset="0"/>
                <a:cs typeface="Arial" panose="020B0604020202020204" pitchFamily="34" charset="0"/>
              </a:defRPr>
            </a:lvl3pPr>
            <a:lvl4pPr>
              <a:defRPr>
                <a:solidFill>
                  <a:srgbClr val="004B8D"/>
                </a:solidFill>
                <a:latin typeface="Arial" panose="020B0604020202020204" pitchFamily="34" charset="0"/>
                <a:cs typeface="Arial" panose="020B0604020202020204" pitchFamily="34" charset="0"/>
              </a:defRPr>
            </a:lvl4pPr>
            <a:lvl5pPr>
              <a:defRPr>
                <a:solidFill>
                  <a:srgbClr val="004B8D"/>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3125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5B8DE02-C4B4-B84F-8EAB-C49C57CDFBB1}"/>
              </a:ext>
            </a:extLst>
          </p:cNvPr>
          <p:cNvSpPr>
            <a:spLocks noGrp="1"/>
          </p:cNvSpPr>
          <p:nvPr>
            <p:ph type="title"/>
          </p:nvPr>
        </p:nvSpPr>
        <p:spPr>
          <a:xfrm>
            <a:off x="838200" y="365125"/>
            <a:ext cx="10515600" cy="969405"/>
          </a:xfrm>
        </p:spPr>
        <p:txBody>
          <a:bodyPr>
            <a:normAutofit/>
          </a:bodyPr>
          <a:lstStyle>
            <a:lvl1pPr>
              <a:defRPr sz="4000">
                <a:solidFill>
                  <a:schemeClr val="bg1"/>
                </a:solidFill>
                <a:latin typeface="Century Gothic" panose="020B0502020202020204" pitchFamily="34" charset="0"/>
              </a:defRPr>
            </a:lvl1pPr>
          </a:lstStyle>
          <a:p>
            <a:r>
              <a:rPr lang="en-US" dirty="0"/>
              <a:t>Click to edit Master title style</a:t>
            </a:r>
          </a:p>
        </p:txBody>
      </p:sp>
    </p:spTree>
    <p:extLst>
      <p:ext uri="{BB962C8B-B14F-4D97-AF65-F5344CB8AC3E}">
        <p14:creationId xmlns:p14="http://schemas.microsoft.com/office/powerpoint/2010/main" val="4221157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2AE2B-1BC7-5F40-8563-1B3EA6002CE0}"/>
              </a:ext>
            </a:extLst>
          </p:cNvPr>
          <p:cNvSpPr>
            <a:spLocks noGrp="1"/>
          </p:cNvSpPr>
          <p:nvPr>
            <p:ph type="title"/>
          </p:nvPr>
        </p:nvSpPr>
        <p:spPr>
          <a:xfrm>
            <a:off x="838200" y="365126"/>
            <a:ext cx="10515600" cy="957048"/>
          </a:xfrm>
        </p:spPr>
        <p:txBody>
          <a:bodyPr>
            <a:normAutofit/>
          </a:bodyPr>
          <a:lstStyle>
            <a:lvl1pPr>
              <a:defRPr sz="4000">
                <a:solidFill>
                  <a:schemeClr val="bg1"/>
                </a:solidFill>
                <a:latin typeface="Century Gothic" panose="020B0502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B002CCB2-E0B7-3B4F-A054-A24DD92E3784}"/>
              </a:ext>
            </a:extLst>
          </p:cNvPr>
          <p:cNvSpPr>
            <a:spLocks noGrp="1"/>
          </p:cNvSpPr>
          <p:nvPr>
            <p:ph sz="half" idx="1"/>
          </p:nvPr>
        </p:nvSpPr>
        <p:spPr>
          <a:xfrm>
            <a:off x="838200" y="1825625"/>
            <a:ext cx="5181600" cy="4351338"/>
          </a:xfrm>
        </p:spPr>
        <p:txBody>
          <a:bodyPr/>
          <a:lstStyle>
            <a:lvl1pPr>
              <a:defRPr>
                <a:solidFill>
                  <a:srgbClr val="004B8D"/>
                </a:solidFill>
                <a:latin typeface="Arial" panose="020B0604020202020204" pitchFamily="34" charset="0"/>
                <a:cs typeface="Arial" panose="020B0604020202020204" pitchFamily="34" charset="0"/>
              </a:defRPr>
            </a:lvl1pPr>
            <a:lvl2pPr>
              <a:defRPr>
                <a:solidFill>
                  <a:srgbClr val="004B8D"/>
                </a:solidFill>
                <a:latin typeface="Arial" panose="020B0604020202020204" pitchFamily="34" charset="0"/>
                <a:cs typeface="Arial" panose="020B0604020202020204" pitchFamily="34" charset="0"/>
              </a:defRPr>
            </a:lvl2pPr>
            <a:lvl3pPr>
              <a:defRPr>
                <a:solidFill>
                  <a:srgbClr val="004B8D"/>
                </a:solidFill>
                <a:latin typeface="Arial" panose="020B0604020202020204" pitchFamily="34" charset="0"/>
                <a:cs typeface="Arial" panose="020B0604020202020204" pitchFamily="34" charset="0"/>
              </a:defRPr>
            </a:lvl3pPr>
            <a:lvl4pPr>
              <a:defRPr>
                <a:solidFill>
                  <a:srgbClr val="004B8D"/>
                </a:solidFill>
                <a:latin typeface="Arial" panose="020B0604020202020204" pitchFamily="34" charset="0"/>
                <a:cs typeface="Arial" panose="020B0604020202020204" pitchFamily="34" charset="0"/>
              </a:defRPr>
            </a:lvl4pPr>
            <a:lvl5pPr>
              <a:defRPr>
                <a:solidFill>
                  <a:srgbClr val="004B8D"/>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596DE3F-88AE-F143-A7CA-8CE3475E94E1}"/>
              </a:ext>
            </a:extLst>
          </p:cNvPr>
          <p:cNvSpPr>
            <a:spLocks noGrp="1"/>
          </p:cNvSpPr>
          <p:nvPr>
            <p:ph sz="half" idx="2"/>
          </p:nvPr>
        </p:nvSpPr>
        <p:spPr>
          <a:xfrm>
            <a:off x="6172200" y="1825625"/>
            <a:ext cx="5181600" cy="4351338"/>
          </a:xfrm>
        </p:spPr>
        <p:txBody>
          <a:bodyPr/>
          <a:lstStyle>
            <a:lvl1pPr>
              <a:defRPr>
                <a:solidFill>
                  <a:srgbClr val="004B8D"/>
                </a:solidFill>
                <a:latin typeface="Arial" panose="020B0604020202020204" pitchFamily="34" charset="0"/>
                <a:cs typeface="Arial" panose="020B0604020202020204" pitchFamily="34" charset="0"/>
              </a:defRPr>
            </a:lvl1pPr>
            <a:lvl2pPr>
              <a:defRPr>
                <a:solidFill>
                  <a:srgbClr val="004B8D"/>
                </a:solidFill>
                <a:latin typeface="Arial" panose="020B0604020202020204" pitchFamily="34" charset="0"/>
                <a:cs typeface="Arial" panose="020B0604020202020204" pitchFamily="34" charset="0"/>
              </a:defRPr>
            </a:lvl2pPr>
            <a:lvl3pPr>
              <a:defRPr>
                <a:solidFill>
                  <a:srgbClr val="004B8D"/>
                </a:solidFill>
                <a:latin typeface="Arial" panose="020B0604020202020204" pitchFamily="34" charset="0"/>
                <a:cs typeface="Arial" panose="020B0604020202020204" pitchFamily="34" charset="0"/>
              </a:defRPr>
            </a:lvl3pPr>
            <a:lvl4pPr>
              <a:defRPr>
                <a:solidFill>
                  <a:srgbClr val="004B8D"/>
                </a:solidFill>
                <a:latin typeface="Arial" panose="020B0604020202020204" pitchFamily="34" charset="0"/>
                <a:cs typeface="Arial" panose="020B0604020202020204" pitchFamily="34" charset="0"/>
              </a:defRPr>
            </a:lvl4pPr>
            <a:lvl5pPr>
              <a:defRPr>
                <a:solidFill>
                  <a:srgbClr val="004B8D"/>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2132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4258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47E99-0E1A-264F-B3D4-9E7C08BC44D8}"/>
              </a:ext>
            </a:extLst>
          </p:cNvPr>
          <p:cNvSpPr>
            <a:spLocks noGrp="1"/>
          </p:cNvSpPr>
          <p:nvPr>
            <p:ph type="title"/>
          </p:nvPr>
        </p:nvSpPr>
        <p:spPr>
          <a:xfrm>
            <a:off x="838200" y="365125"/>
            <a:ext cx="10515600" cy="1325563"/>
          </a:xfrm>
          <a:prstGeom prst="rect">
            <a:avLst/>
          </a:prstGeom>
        </p:spPr>
        <p:txBody>
          <a:bodyPr/>
          <a:lstStyle>
            <a:lvl1pPr>
              <a:defRPr sz="3800" b="1" i="0">
                <a:solidFill>
                  <a:srgbClr val="004B8D"/>
                </a:solidFill>
                <a:latin typeface="Century Gothic" panose="020B0502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E486D4E-324B-6844-AB41-CEC983B76618}"/>
              </a:ext>
            </a:extLst>
          </p:cNvPr>
          <p:cNvSpPr>
            <a:spLocks noGrp="1"/>
          </p:cNvSpPr>
          <p:nvPr>
            <p:ph idx="1"/>
          </p:nvPr>
        </p:nvSpPr>
        <p:spPr>
          <a:xfrm>
            <a:off x="838200" y="1825625"/>
            <a:ext cx="10515600" cy="4351338"/>
          </a:xfrm>
          <a:prstGeom prst="rect">
            <a:avLst/>
          </a:prstGeom>
        </p:spPr>
        <p:txBody>
          <a:bodyPr/>
          <a:lstStyle>
            <a:lvl1pPr>
              <a:defRPr>
                <a:solidFill>
                  <a:srgbClr val="004B8D"/>
                </a:solidFill>
              </a:defRPr>
            </a:lvl1pPr>
            <a:lvl2pPr>
              <a:defRPr>
                <a:solidFill>
                  <a:srgbClr val="004B8D"/>
                </a:solidFill>
              </a:defRPr>
            </a:lvl2pPr>
            <a:lvl3pPr>
              <a:defRPr>
                <a:solidFill>
                  <a:srgbClr val="004B8D"/>
                </a:solidFill>
              </a:defRPr>
            </a:lvl3pPr>
            <a:lvl4pPr>
              <a:defRPr>
                <a:solidFill>
                  <a:srgbClr val="004B8D"/>
                </a:solidFill>
              </a:defRPr>
            </a:lvl4pPr>
            <a:lvl5pPr>
              <a:defRPr>
                <a:solidFill>
                  <a:srgbClr val="004B8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0332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82152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jp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1B392F-89D1-C34F-A1D2-1DAC42819C02}" type="datetimeFigureOut">
              <a:rPr lang="en-US" smtClean="0"/>
              <a:t>3/26/2020</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7182A3-F6E7-F24C-8CB3-C0A2C3CEB166}" type="slidenum">
              <a:rPr lang="en-US" smtClean="0"/>
              <a:t>‹#›</a:t>
            </a:fld>
            <a:endParaRPr lang="en-US" dirty="0"/>
          </a:p>
        </p:txBody>
      </p:sp>
      <p:pic>
        <p:nvPicPr>
          <p:cNvPr id="8" name="Picture 7" descr="A picture containing bird, flower&#10;&#10;Description automatically generated">
            <a:extLst>
              <a:ext uri="{FF2B5EF4-FFF2-40B4-BE49-F238E27FC236}">
                <a16:creationId xmlns:a16="http://schemas.microsoft.com/office/drawing/2014/main" id="{0F488FAF-0B5E-4C4A-9FA2-965570E5D6A2}"/>
              </a:ext>
            </a:extLst>
          </p:cNvPr>
          <p:cNvPicPr>
            <a:picLocks noChangeAspect="1"/>
          </p:cNvPicPr>
          <p:nvPr userDrawn="1"/>
        </p:nvPicPr>
        <p:blipFill>
          <a:blip r:embed="rId6"/>
          <a:stretch>
            <a:fillRect/>
          </a:stretch>
        </p:blipFill>
        <p:spPr>
          <a:xfrm>
            <a:off x="6350" y="-3576"/>
            <a:ext cx="12185650" cy="6861576"/>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816810CC-B131-F049-AFAC-05E86590E859}"/>
              </a:ext>
            </a:extLst>
          </p:cNvPr>
          <p:cNvPicPr>
            <a:picLocks noChangeAspect="1"/>
          </p:cNvPicPr>
          <p:nvPr userDrawn="1"/>
        </p:nvPicPr>
        <p:blipFill>
          <a:blip r:embed="rId7"/>
          <a:stretch>
            <a:fillRect/>
          </a:stretch>
        </p:blipFill>
        <p:spPr>
          <a:xfrm>
            <a:off x="5460227" y="5707078"/>
            <a:ext cx="1271545" cy="656459"/>
          </a:xfrm>
          <a:prstGeom prst="rect">
            <a:avLst/>
          </a:prstGeom>
        </p:spPr>
      </p:pic>
    </p:spTree>
    <p:extLst>
      <p:ext uri="{BB962C8B-B14F-4D97-AF65-F5344CB8AC3E}">
        <p14:creationId xmlns:p14="http://schemas.microsoft.com/office/powerpoint/2010/main" val="3910636728"/>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6" r:id="rId3"/>
    <p:sldLayoutId id="214748366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FEA55A-3816-204A-8FD0-2C6F14E56A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C7CD2D-1511-0046-9601-D678023511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3A50E5-D3EA-2243-9836-1F288A1DDD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FE0ECC-ED95-5E40-B3E6-AA5961D259B6}" type="datetimeFigureOut">
              <a:rPr lang="en-US" smtClean="0"/>
              <a:t>3/26/2020</a:t>
            </a:fld>
            <a:endParaRPr lang="en-US" dirty="0"/>
          </a:p>
        </p:txBody>
      </p:sp>
      <p:sp>
        <p:nvSpPr>
          <p:cNvPr id="5" name="Footer Placeholder 4">
            <a:extLst>
              <a:ext uri="{FF2B5EF4-FFF2-40B4-BE49-F238E27FC236}">
                <a16:creationId xmlns:a16="http://schemas.microsoft.com/office/drawing/2014/main" id="{443CE7EA-3BF5-E042-AB73-85C66EA293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16B8F16-1DE6-514D-9216-3C9750B569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D683B3-04AD-E34D-AF5F-8C6065006D76}" type="slidenum">
              <a:rPr lang="en-US" smtClean="0"/>
              <a:t>‹#›</a:t>
            </a:fld>
            <a:endParaRPr lang="en-US" dirty="0"/>
          </a:p>
        </p:txBody>
      </p:sp>
      <p:pic>
        <p:nvPicPr>
          <p:cNvPr id="8" name="Picture 7" descr="A close up of a logo&#10;&#10;Description automatically generated">
            <a:extLst>
              <a:ext uri="{FF2B5EF4-FFF2-40B4-BE49-F238E27FC236}">
                <a16:creationId xmlns:a16="http://schemas.microsoft.com/office/drawing/2014/main" id="{DD4EF679-B4E2-B949-98F6-0D33D1C606F2}"/>
              </a:ext>
            </a:extLst>
          </p:cNvPr>
          <p:cNvPicPr>
            <a:picLocks noChangeAspect="1"/>
          </p:cNvPicPr>
          <p:nvPr userDrawn="1"/>
        </p:nvPicPr>
        <p:blipFill>
          <a:blip r:embed="rId7"/>
          <a:stretch>
            <a:fillRect/>
          </a:stretch>
        </p:blipFill>
        <p:spPr>
          <a:xfrm>
            <a:off x="6350" y="-3576"/>
            <a:ext cx="12185650" cy="6861576"/>
          </a:xfrm>
          <a:prstGeom prst="rect">
            <a:avLst/>
          </a:prstGeom>
        </p:spPr>
      </p:pic>
      <p:pic>
        <p:nvPicPr>
          <p:cNvPr id="10" name="Picture 9" descr="A close up of a logo&#10;&#10;Description automatically generated">
            <a:extLst>
              <a:ext uri="{FF2B5EF4-FFF2-40B4-BE49-F238E27FC236}">
                <a16:creationId xmlns:a16="http://schemas.microsoft.com/office/drawing/2014/main" id="{40E21D20-3968-FB4B-9705-5F09E5B41D9E}"/>
              </a:ext>
            </a:extLst>
          </p:cNvPr>
          <p:cNvPicPr>
            <a:picLocks noChangeAspect="1"/>
          </p:cNvPicPr>
          <p:nvPr userDrawn="1"/>
        </p:nvPicPr>
        <p:blipFill>
          <a:blip r:embed="rId8"/>
          <a:stretch>
            <a:fillRect/>
          </a:stretch>
        </p:blipFill>
        <p:spPr>
          <a:xfrm>
            <a:off x="11090189" y="5758978"/>
            <a:ext cx="720811" cy="835970"/>
          </a:xfrm>
          <a:prstGeom prst="rect">
            <a:avLst/>
          </a:prstGeom>
        </p:spPr>
      </p:pic>
      <p:pic>
        <p:nvPicPr>
          <p:cNvPr id="12" name="Picture 11" descr="A close up of a sign&#10;&#10;Description automatically generated">
            <a:extLst>
              <a:ext uri="{FF2B5EF4-FFF2-40B4-BE49-F238E27FC236}">
                <a16:creationId xmlns:a16="http://schemas.microsoft.com/office/drawing/2014/main" id="{F7B33368-1968-224B-8450-1986FBCF7D51}"/>
              </a:ext>
            </a:extLst>
          </p:cNvPr>
          <p:cNvPicPr>
            <a:picLocks noChangeAspect="1"/>
          </p:cNvPicPr>
          <p:nvPr userDrawn="1"/>
        </p:nvPicPr>
        <p:blipFill>
          <a:blip r:embed="rId9"/>
          <a:stretch>
            <a:fillRect/>
          </a:stretch>
        </p:blipFill>
        <p:spPr>
          <a:xfrm>
            <a:off x="9292282" y="5857060"/>
            <a:ext cx="1231557" cy="635815"/>
          </a:xfrm>
          <a:prstGeom prst="rect">
            <a:avLst/>
          </a:prstGeom>
        </p:spPr>
      </p:pic>
      <p:cxnSp>
        <p:nvCxnSpPr>
          <p:cNvPr id="14" name="Straight Connector 13">
            <a:extLst>
              <a:ext uri="{FF2B5EF4-FFF2-40B4-BE49-F238E27FC236}">
                <a16:creationId xmlns:a16="http://schemas.microsoft.com/office/drawing/2014/main" id="{97B12AE4-30BC-7E41-AB6B-29A956631195}"/>
              </a:ext>
            </a:extLst>
          </p:cNvPr>
          <p:cNvCxnSpPr/>
          <p:nvPr userDrawn="1"/>
        </p:nvCxnSpPr>
        <p:spPr>
          <a:xfrm>
            <a:off x="10812162" y="5758978"/>
            <a:ext cx="0" cy="835970"/>
          </a:xfrm>
          <a:prstGeom prst="line">
            <a:avLst/>
          </a:prstGeom>
          <a:ln>
            <a:solidFill>
              <a:srgbClr val="DA981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445376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28EF20F1-F3B4-E345-AE90-F0F3D045F84C}"/>
              </a:ext>
            </a:extLst>
          </p:cNvPr>
          <p:cNvPicPr>
            <a:picLocks noChangeAspect="1"/>
          </p:cNvPicPr>
          <p:nvPr userDrawn="1"/>
        </p:nvPicPr>
        <p:blipFill>
          <a:blip r:embed="rId4"/>
          <a:stretch>
            <a:fillRect/>
          </a:stretch>
        </p:blipFill>
        <p:spPr>
          <a:xfrm>
            <a:off x="6350" y="0"/>
            <a:ext cx="12179300" cy="6858000"/>
          </a:xfrm>
          <a:prstGeom prst="rect">
            <a:avLst/>
          </a:prstGeom>
        </p:spPr>
      </p:pic>
      <p:pic>
        <p:nvPicPr>
          <p:cNvPr id="7" name="Picture 6" descr="A close up of a logo&#10;&#10;Description automatically generated">
            <a:extLst>
              <a:ext uri="{FF2B5EF4-FFF2-40B4-BE49-F238E27FC236}">
                <a16:creationId xmlns:a16="http://schemas.microsoft.com/office/drawing/2014/main" id="{23A0A147-CE42-A148-A2B8-7513B57047BA}"/>
              </a:ext>
            </a:extLst>
          </p:cNvPr>
          <p:cNvPicPr>
            <a:picLocks noChangeAspect="1"/>
          </p:cNvPicPr>
          <p:nvPr userDrawn="1"/>
        </p:nvPicPr>
        <p:blipFill>
          <a:blip r:embed="rId5"/>
          <a:stretch>
            <a:fillRect/>
          </a:stretch>
        </p:blipFill>
        <p:spPr>
          <a:xfrm>
            <a:off x="11090189" y="5758978"/>
            <a:ext cx="720811" cy="835970"/>
          </a:xfrm>
          <a:prstGeom prst="rect">
            <a:avLst/>
          </a:prstGeom>
        </p:spPr>
      </p:pic>
      <p:pic>
        <p:nvPicPr>
          <p:cNvPr id="8" name="Picture 7" descr="A close up of a sign&#10;&#10;Description automatically generated">
            <a:extLst>
              <a:ext uri="{FF2B5EF4-FFF2-40B4-BE49-F238E27FC236}">
                <a16:creationId xmlns:a16="http://schemas.microsoft.com/office/drawing/2014/main" id="{FB886A5F-F2A5-0342-AC88-07AB4F634D92}"/>
              </a:ext>
            </a:extLst>
          </p:cNvPr>
          <p:cNvPicPr>
            <a:picLocks noChangeAspect="1"/>
          </p:cNvPicPr>
          <p:nvPr userDrawn="1"/>
        </p:nvPicPr>
        <p:blipFill>
          <a:blip r:embed="rId6"/>
          <a:stretch>
            <a:fillRect/>
          </a:stretch>
        </p:blipFill>
        <p:spPr>
          <a:xfrm>
            <a:off x="9292282" y="5857060"/>
            <a:ext cx="1231557" cy="635815"/>
          </a:xfrm>
          <a:prstGeom prst="rect">
            <a:avLst/>
          </a:prstGeom>
        </p:spPr>
      </p:pic>
      <p:cxnSp>
        <p:nvCxnSpPr>
          <p:cNvPr id="9" name="Straight Connector 8">
            <a:extLst>
              <a:ext uri="{FF2B5EF4-FFF2-40B4-BE49-F238E27FC236}">
                <a16:creationId xmlns:a16="http://schemas.microsoft.com/office/drawing/2014/main" id="{1778E560-4EEF-BC4F-82F2-91B4622AEFC3}"/>
              </a:ext>
            </a:extLst>
          </p:cNvPr>
          <p:cNvCxnSpPr/>
          <p:nvPr userDrawn="1"/>
        </p:nvCxnSpPr>
        <p:spPr>
          <a:xfrm>
            <a:off x="10812162" y="5758978"/>
            <a:ext cx="0" cy="835970"/>
          </a:xfrm>
          <a:prstGeom prst="line">
            <a:avLst/>
          </a:prstGeom>
          <a:ln>
            <a:solidFill>
              <a:srgbClr val="DA981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158994"/>
      </p:ext>
    </p:extLst>
  </p:cSld>
  <p:clrMap bg1="lt1" tx1="dk1" bg2="lt2" tx2="dk2" accent1="accent1" accent2="accent2" accent3="accent3" accent4="accent4" accent5="accent5" accent6="accent6" hlink="hlink" folHlink="folHlink"/>
  <p:sldLayoutIdLst>
    <p:sldLayoutId id="2147483674" r:id="rId1"/>
    <p:sldLayoutId id="214748367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3C789-0EB3-47D2-B0A4-6B42E21CF388}"/>
              </a:ext>
            </a:extLst>
          </p:cNvPr>
          <p:cNvSpPr>
            <a:spLocks noGrp="1"/>
          </p:cNvSpPr>
          <p:nvPr>
            <p:ph type="title"/>
          </p:nvPr>
        </p:nvSpPr>
        <p:spPr/>
        <p:txBody>
          <a:bodyPr/>
          <a:lstStyle/>
          <a:p>
            <a:r>
              <a:rPr lang="en-US" dirty="0"/>
              <a:t>Instructions for use of this </a:t>
            </a:r>
            <a:br>
              <a:rPr lang="en-US" dirty="0"/>
            </a:br>
            <a:r>
              <a:rPr lang="en-US" dirty="0"/>
              <a:t>Slide Deck by JE Dunn personnel</a:t>
            </a:r>
          </a:p>
        </p:txBody>
      </p:sp>
      <p:sp>
        <p:nvSpPr>
          <p:cNvPr id="3" name="Content Placeholder 2">
            <a:extLst>
              <a:ext uri="{FF2B5EF4-FFF2-40B4-BE49-F238E27FC236}">
                <a16:creationId xmlns:a16="http://schemas.microsoft.com/office/drawing/2014/main" id="{B5536E29-B3F7-4E9C-95F2-83947A184A85}"/>
              </a:ext>
            </a:extLst>
          </p:cNvPr>
          <p:cNvSpPr>
            <a:spLocks noGrp="1"/>
          </p:cNvSpPr>
          <p:nvPr>
            <p:ph idx="1"/>
          </p:nvPr>
        </p:nvSpPr>
        <p:spPr/>
        <p:txBody>
          <a:bodyPr/>
          <a:lstStyle/>
          <a:p>
            <a:r>
              <a:rPr lang="en-US" dirty="0"/>
              <a:t>The following slides are a template for use by JE Dunn safety or site personnel to conduct a verbal / online discussion about our general approach</a:t>
            </a:r>
          </a:p>
          <a:p>
            <a:r>
              <a:rPr lang="en-US" dirty="0"/>
              <a:t>Most are self-explanatory – but if you have a question on what a slide means, contact your safety representative</a:t>
            </a:r>
          </a:p>
          <a:p>
            <a:r>
              <a:rPr lang="en-US" dirty="0"/>
              <a:t>The slides can be used “as-is” – or you can edit them to match your project specifics</a:t>
            </a:r>
          </a:p>
          <a:p>
            <a:r>
              <a:rPr lang="en-US" dirty="0"/>
              <a:t>A longer, written Site Plan document exists and can be sent subsequently</a:t>
            </a:r>
          </a:p>
          <a:p>
            <a:r>
              <a:rPr lang="en-US" dirty="0"/>
              <a:t>Remove this instruction slide before presenting!!</a:t>
            </a:r>
          </a:p>
        </p:txBody>
      </p:sp>
    </p:spTree>
    <p:extLst>
      <p:ext uri="{BB962C8B-B14F-4D97-AF65-F5344CB8AC3E}">
        <p14:creationId xmlns:p14="http://schemas.microsoft.com/office/powerpoint/2010/main" val="476977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FFA10-433C-2349-B659-5F3317605CCC}"/>
              </a:ext>
            </a:extLst>
          </p:cNvPr>
          <p:cNvSpPr>
            <a:spLocks noGrp="1"/>
          </p:cNvSpPr>
          <p:nvPr>
            <p:ph type="ctrTitle"/>
          </p:nvPr>
        </p:nvSpPr>
        <p:spPr>
          <a:xfrm>
            <a:off x="914400" y="1456002"/>
            <a:ext cx="10363200" cy="2387600"/>
          </a:xfrm>
        </p:spPr>
        <p:txBody>
          <a:bodyPr/>
          <a:lstStyle/>
          <a:p>
            <a:r>
              <a:rPr lang="en-US" dirty="0"/>
              <a:t>Coronavirus Preparedness</a:t>
            </a:r>
            <a:br>
              <a:rPr lang="en-US"/>
            </a:br>
            <a:r>
              <a:rPr lang="en-US" sz="4000"/>
              <a:t>Site Plan</a:t>
            </a:r>
            <a:endParaRPr lang="en-US" dirty="0"/>
          </a:p>
        </p:txBody>
      </p:sp>
    </p:spTree>
    <p:extLst>
      <p:ext uri="{BB962C8B-B14F-4D97-AF65-F5344CB8AC3E}">
        <p14:creationId xmlns:p14="http://schemas.microsoft.com/office/powerpoint/2010/main" val="1449978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5C3B6-6BED-E74B-839E-42A0AC50D4CD}"/>
              </a:ext>
            </a:extLst>
          </p:cNvPr>
          <p:cNvSpPr>
            <a:spLocks noGrp="1"/>
          </p:cNvSpPr>
          <p:nvPr>
            <p:ph type="ctrTitle"/>
          </p:nvPr>
        </p:nvSpPr>
        <p:spPr>
          <a:xfrm>
            <a:off x="757881" y="1"/>
            <a:ext cx="7854778" cy="1050324"/>
          </a:xfrm>
        </p:spPr>
        <p:txBody>
          <a:bodyPr/>
          <a:lstStyle/>
          <a:p>
            <a:r>
              <a:rPr lang="en-US" b="1" dirty="0"/>
              <a:t>Agenda</a:t>
            </a:r>
          </a:p>
        </p:txBody>
      </p:sp>
      <p:sp>
        <p:nvSpPr>
          <p:cNvPr id="3" name="Subtitle 2">
            <a:extLst>
              <a:ext uri="{FF2B5EF4-FFF2-40B4-BE49-F238E27FC236}">
                <a16:creationId xmlns:a16="http://schemas.microsoft.com/office/drawing/2014/main" id="{1E876BBA-31C9-2145-ACDA-6003F98A5507}"/>
              </a:ext>
            </a:extLst>
          </p:cNvPr>
          <p:cNvSpPr>
            <a:spLocks noGrp="1"/>
          </p:cNvSpPr>
          <p:nvPr>
            <p:ph type="subTitle" idx="1"/>
          </p:nvPr>
        </p:nvSpPr>
        <p:spPr>
          <a:xfrm>
            <a:off x="1495167" y="1983307"/>
            <a:ext cx="8406713" cy="3972654"/>
          </a:xfrm>
        </p:spPr>
        <p:txBody>
          <a:bodyPr>
            <a:normAutofit fontScale="92500"/>
          </a:bodyPr>
          <a:lstStyle/>
          <a:p>
            <a:pPr marL="457200" indent="-457200">
              <a:buFont typeface="Arial" panose="020B0604020202020204" pitchFamily="34" charset="0"/>
              <a:buChar char="•"/>
            </a:pPr>
            <a:r>
              <a:rPr lang="en-US" dirty="0"/>
              <a:t>Confirmed/Suspected Case Update</a:t>
            </a:r>
          </a:p>
          <a:p>
            <a:pPr marL="457200" indent="-457200">
              <a:buFont typeface="Arial" panose="020B0604020202020204" pitchFamily="34" charset="0"/>
              <a:buChar char="•"/>
            </a:pPr>
            <a:r>
              <a:rPr lang="en-US" dirty="0"/>
              <a:t>General Requirements (Emphasis on </a:t>
            </a:r>
            <a:r>
              <a:rPr lang="en-US" b="1" dirty="0"/>
              <a:t>Social Distancing</a:t>
            </a:r>
            <a:r>
              <a:rPr lang="en-US" dirty="0"/>
              <a:t>)</a:t>
            </a:r>
          </a:p>
          <a:p>
            <a:pPr marL="457200" indent="-457200">
              <a:buFont typeface="Arial" panose="020B0604020202020204" pitchFamily="34" charset="0"/>
              <a:buChar char="•"/>
            </a:pPr>
            <a:r>
              <a:rPr lang="en-US" dirty="0"/>
              <a:t>Site Status and Travel Updates</a:t>
            </a:r>
          </a:p>
          <a:p>
            <a:pPr marL="457200" indent="-457200">
              <a:buFont typeface="Arial" panose="020B0604020202020204" pitchFamily="34" charset="0"/>
              <a:buChar char="•"/>
            </a:pPr>
            <a:r>
              <a:rPr lang="en-US" dirty="0"/>
              <a:t>Site Entry/Exit Requirements</a:t>
            </a:r>
          </a:p>
          <a:p>
            <a:pPr marL="457200" indent="-457200">
              <a:buFont typeface="Arial" panose="020B0604020202020204" pitchFamily="34" charset="0"/>
              <a:buChar char="•"/>
            </a:pPr>
            <a:r>
              <a:rPr lang="en-US" dirty="0"/>
              <a:t>Social Distancing Examples</a:t>
            </a:r>
          </a:p>
          <a:p>
            <a:pPr marL="457200" indent="-457200">
              <a:buFont typeface="Arial" panose="020B0604020202020204" pitchFamily="34" charset="0"/>
              <a:buChar char="•"/>
            </a:pPr>
            <a:r>
              <a:rPr lang="en-US" dirty="0"/>
              <a:t>Lunchroom Protocol, Meeting Etiquette, Personal Hygiene</a:t>
            </a:r>
          </a:p>
          <a:p>
            <a:pPr marL="457200" indent="-457200">
              <a:buFont typeface="Arial" panose="020B0604020202020204" pitchFamily="34" charset="0"/>
              <a:buChar char="•"/>
            </a:pPr>
            <a:r>
              <a:rPr lang="en-US" dirty="0"/>
              <a:t>“What to do if…”</a:t>
            </a:r>
          </a:p>
          <a:p>
            <a:pPr marL="457200" indent="-457200">
              <a:buFont typeface="Arial" panose="020B0604020202020204" pitchFamily="34" charset="0"/>
              <a:buChar char="•"/>
            </a:pPr>
            <a:r>
              <a:rPr lang="en-US" dirty="0"/>
              <a:t>Use Decision Flowcharts</a:t>
            </a:r>
          </a:p>
        </p:txBody>
      </p:sp>
    </p:spTree>
    <p:extLst>
      <p:ext uri="{BB962C8B-B14F-4D97-AF65-F5344CB8AC3E}">
        <p14:creationId xmlns:p14="http://schemas.microsoft.com/office/powerpoint/2010/main" val="1885668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D72C-3F25-144E-AC3C-B56F0CC3A38E}"/>
              </a:ext>
            </a:extLst>
          </p:cNvPr>
          <p:cNvSpPr>
            <a:spLocks noGrp="1"/>
          </p:cNvSpPr>
          <p:nvPr>
            <p:ph type="title"/>
          </p:nvPr>
        </p:nvSpPr>
        <p:spPr>
          <a:xfrm>
            <a:off x="838200" y="365125"/>
            <a:ext cx="7786816" cy="969405"/>
          </a:xfrm>
        </p:spPr>
        <p:txBody>
          <a:bodyPr>
            <a:normAutofit/>
          </a:bodyPr>
          <a:lstStyle/>
          <a:p>
            <a:r>
              <a:rPr lang="en-US" sz="4000" b="1" dirty="0">
                <a:solidFill>
                  <a:schemeClr val="bg1"/>
                </a:solidFill>
                <a:latin typeface="Century Gothic" panose="020B0502020202020204" pitchFamily="34" charset="0"/>
              </a:rPr>
              <a:t>Coronavirus Cases</a:t>
            </a:r>
          </a:p>
        </p:txBody>
      </p:sp>
      <p:sp>
        <p:nvSpPr>
          <p:cNvPr id="3" name="Content Placeholder 2">
            <a:extLst>
              <a:ext uri="{FF2B5EF4-FFF2-40B4-BE49-F238E27FC236}">
                <a16:creationId xmlns:a16="http://schemas.microsoft.com/office/drawing/2014/main" id="{39A31260-413B-8441-8D51-C3797FD73B2D}"/>
              </a:ext>
            </a:extLst>
          </p:cNvPr>
          <p:cNvSpPr>
            <a:spLocks noGrp="1"/>
          </p:cNvSpPr>
          <p:nvPr>
            <p:ph idx="1"/>
          </p:nvPr>
        </p:nvSpPr>
        <p:spPr>
          <a:xfrm>
            <a:off x="838200" y="1825625"/>
            <a:ext cx="10925432" cy="4351338"/>
          </a:xfrm>
        </p:spPr>
        <p:txBody>
          <a:bodyPr/>
          <a:lstStyle/>
          <a:p>
            <a:pPr marL="0" indent="0">
              <a:buNone/>
            </a:pPr>
            <a:r>
              <a:rPr lang="en-US" b="1" dirty="0">
                <a:latin typeface="Century Gothic" panose="020B0502020202020204" pitchFamily="34" charset="0"/>
              </a:rPr>
              <a:t>Confirmed or Suspected </a:t>
            </a:r>
          </a:p>
          <a:p>
            <a:pPr marL="0" indent="0">
              <a:buNone/>
            </a:pPr>
            <a:r>
              <a:rPr lang="en-US" b="1" dirty="0">
                <a:latin typeface="Century Gothic" panose="020B0502020202020204" pitchFamily="34" charset="0"/>
              </a:rPr>
              <a:t>Case</a:t>
            </a:r>
          </a:p>
          <a:p>
            <a:pPr lvl="1"/>
            <a:endParaRPr lang="en-US" b="1" dirty="0">
              <a:latin typeface="Century Gothic" panose="020B0502020202020204" pitchFamily="34" charset="0"/>
            </a:endParaRPr>
          </a:p>
          <a:p>
            <a:endParaRPr lang="en-US" b="1" dirty="0">
              <a:latin typeface="Century Gothic" panose="020B0502020202020204" pitchFamily="34" charset="0"/>
            </a:endParaRPr>
          </a:p>
          <a:p>
            <a:endParaRPr lang="en-US" sz="2000" dirty="0"/>
          </a:p>
        </p:txBody>
      </p:sp>
      <p:pic>
        <p:nvPicPr>
          <p:cNvPr id="4" name="Picture 3">
            <a:extLst>
              <a:ext uri="{FF2B5EF4-FFF2-40B4-BE49-F238E27FC236}">
                <a16:creationId xmlns:a16="http://schemas.microsoft.com/office/drawing/2014/main" id="{2ED0D78F-01EE-4C7D-ACC8-2A78D8598089}"/>
              </a:ext>
            </a:extLst>
          </p:cNvPr>
          <p:cNvPicPr>
            <a:picLocks noChangeAspect="1"/>
          </p:cNvPicPr>
          <p:nvPr/>
        </p:nvPicPr>
        <p:blipFill>
          <a:blip r:embed="rId2"/>
          <a:stretch>
            <a:fillRect/>
          </a:stretch>
        </p:blipFill>
        <p:spPr>
          <a:xfrm>
            <a:off x="6990229" y="0"/>
            <a:ext cx="4926842" cy="6858000"/>
          </a:xfrm>
          <a:prstGeom prst="rect">
            <a:avLst/>
          </a:prstGeom>
        </p:spPr>
      </p:pic>
    </p:spTree>
    <p:extLst>
      <p:ext uri="{BB962C8B-B14F-4D97-AF65-F5344CB8AC3E}">
        <p14:creationId xmlns:p14="http://schemas.microsoft.com/office/powerpoint/2010/main" val="421822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D72C-3F25-144E-AC3C-B56F0CC3A38E}"/>
              </a:ext>
            </a:extLst>
          </p:cNvPr>
          <p:cNvSpPr>
            <a:spLocks noGrp="1"/>
          </p:cNvSpPr>
          <p:nvPr>
            <p:ph type="title"/>
          </p:nvPr>
        </p:nvSpPr>
        <p:spPr>
          <a:xfrm>
            <a:off x="838200" y="365125"/>
            <a:ext cx="7786816" cy="969405"/>
          </a:xfrm>
        </p:spPr>
        <p:txBody>
          <a:bodyPr>
            <a:normAutofit/>
          </a:bodyPr>
          <a:lstStyle/>
          <a:p>
            <a:r>
              <a:rPr lang="en-US" sz="4000" b="1" dirty="0">
                <a:solidFill>
                  <a:schemeClr val="bg1"/>
                </a:solidFill>
                <a:latin typeface="Century Gothic" panose="020B0502020202020204" pitchFamily="34" charset="0"/>
              </a:rPr>
              <a:t>Coronavirus Cases</a:t>
            </a:r>
          </a:p>
        </p:txBody>
      </p:sp>
      <p:sp>
        <p:nvSpPr>
          <p:cNvPr id="3" name="Content Placeholder 2">
            <a:extLst>
              <a:ext uri="{FF2B5EF4-FFF2-40B4-BE49-F238E27FC236}">
                <a16:creationId xmlns:a16="http://schemas.microsoft.com/office/drawing/2014/main" id="{39A31260-413B-8441-8D51-C3797FD73B2D}"/>
              </a:ext>
            </a:extLst>
          </p:cNvPr>
          <p:cNvSpPr>
            <a:spLocks noGrp="1"/>
          </p:cNvSpPr>
          <p:nvPr>
            <p:ph idx="1"/>
          </p:nvPr>
        </p:nvSpPr>
        <p:spPr>
          <a:xfrm>
            <a:off x="838200" y="1825625"/>
            <a:ext cx="10925432" cy="4351338"/>
          </a:xfrm>
        </p:spPr>
        <p:txBody>
          <a:bodyPr/>
          <a:lstStyle/>
          <a:p>
            <a:pPr marL="0" indent="0">
              <a:buNone/>
            </a:pPr>
            <a:r>
              <a:rPr lang="en-US" b="1" dirty="0">
                <a:latin typeface="Century Gothic" panose="020B0502020202020204" pitchFamily="34" charset="0"/>
              </a:rPr>
              <a:t>Returning to Work</a:t>
            </a:r>
          </a:p>
          <a:p>
            <a:pPr lvl="1"/>
            <a:endParaRPr lang="en-US" b="1" dirty="0">
              <a:latin typeface="Century Gothic" panose="020B0502020202020204" pitchFamily="34" charset="0"/>
            </a:endParaRPr>
          </a:p>
          <a:p>
            <a:endParaRPr lang="en-US" b="1" dirty="0">
              <a:latin typeface="Century Gothic" panose="020B0502020202020204" pitchFamily="34" charset="0"/>
            </a:endParaRPr>
          </a:p>
          <a:p>
            <a:endParaRPr lang="en-US" sz="2000" dirty="0"/>
          </a:p>
        </p:txBody>
      </p:sp>
      <p:pic>
        <p:nvPicPr>
          <p:cNvPr id="5" name="Picture 4">
            <a:extLst>
              <a:ext uri="{FF2B5EF4-FFF2-40B4-BE49-F238E27FC236}">
                <a16:creationId xmlns:a16="http://schemas.microsoft.com/office/drawing/2014/main" id="{A22EE5F8-273F-4104-9D14-FC4CD0D8FA31}"/>
              </a:ext>
            </a:extLst>
          </p:cNvPr>
          <p:cNvPicPr>
            <a:picLocks noChangeAspect="1"/>
          </p:cNvPicPr>
          <p:nvPr/>
        </p:nvPicPr>
        <p:blipFill>
          <a:blip r:embed="rId2"/>
          <a:stretch>
            <a:fillRect/>
          </a:stretch>
        </p:blipFill>
        <p:spPr>
          <a:xfrm>
            <a:off x="5755081" y="0"/>
            <a:ext cx="6436919" cy="6637290"/>
          </a:xfrm>
          <a:prstGeom prst="rect">
            <a:avLst/>
          </a:prstGeom>
        </p:spPr>
      </p:pic>
    </p:spTree>
    <p:extLst>
      <p:ext uri="{BB962C8B-B14F-4D97-AF65-F5344CB8AC3E}">
        <p14:creationId xmlns:p14="http://schemas.microsoft.com/office/powerpoint/2010/main" val="3924117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8F8DB2-F66D-4E11-8274-F24F0934C251}"/>
              </a:ext>
            </a:extLst>
          </p:cNvPr>
          <p:cNvPicPr>
            <a:picLocks noChangeAspect="1"/>
          </p:cNvPicPr>
          <p:nvPr/>
        </p:nvPicPr>
        <p:blipFill>
          <a:blip r:embed="rId2"/>
          <a:stretch>
            <a:fillRect/>
          </a:stretch>
        </p:blipFill>
        <p:spPr>
          <a:xfrm>
            <a:off x="89647" y="1690688"/>
            <a:ext cx="3322185" cy="4955918"/>
          </a:xfrm>
          <a:prstGeom prst="rect">
            <a:avLst/>
          </a:prstGeom>
        </p:spPr>
      </p:pic>
      <p:sp>
        <p:nvSpPr>
          <p:cNvPr id="6" name="TextBox 5">
            <a:extLst>
              <a:ext uri="{FF2B5EF4-FFF2-40B4-BE49-F238E27FC236}">
                <a16:creationId xmlns:a16="http://schemas.microsoft.com/office/drawing/2014/main" id="{4F21943D-5281-4113-9044-BFC18EA76210}"/>
              </a:ext>
            </a:extLst>
          </p:cNvPr>
          <p:cNvSpPr txBox="1"/>
          <p:nvPr/>
        </p:nvSpPr>
        <p:spPr>
          <a:xfrm>
            <a:off x="3411832" y="1690688"/>
            <a:ext cx="8533209" cy="3416320"/>
          </a:xfrm>
          <a:prstGeom prst="rect">
            <a:avLst/>
          </a:prstGeom>
          <a:noFill/>
        </p:spPr>
        <p:txBody>
          <a:bodyPr wrap="square" rtlCol="0">
            <a:spAutoFit/>
          </a:bodyPr>
          <a:lstStyle/>
          <a:p>
            <a:r>
              <a:rPr lang="en-US" sz="2000" dirty="0">
                <a:solidFill>
                  <a:srgbClr val="004B8D"/>
                </a:solidFill>
              </a:rPr>
              <a:t>There is currently no vaccine available to protect you against human coronavirus </a:t>
            </a:r>
          </a:p>
          <a:p>
            <a:endParaRPr lang="en-US" sz="2000" dirty="0">
              <a:solidFill>
                <a:srgbClr val="004B8D"/>
              </a:solidFill>
            </a:endParaRPr>
          </a:p>
          <a:p>
            <a:r>
              <a:rPr lang="en-US" sz="2000" dirty="0">
                <a:solidFill>
                  <a:srgbClr val="004B8D"/>
                </a:solidFill>
              </a:rPr>
              <a:t>Transmission is reduced through:</a:t>
            </a:r>
          </a:p>
          <a:p>
            <a:pPr marL="396875" indent="-285750">
              <a:buFont typeface="Arial" panose="020B0604020202020204" pitchFamily="34" charset="0"/>
              <a:buChar char="•"/>
            </a:pPr>
            <a:r>
              <a:rPr lang="en-US" sz="2000" dirty="0">
                <a:solidFill>
                  <a:srgbClr val="004B8D"/>
                </a:solidFill>
              </a:rPr>
              <a:t>Washing your hands often with soap and water</a:t>
            </a:r>
          </a:p>
          <a:p>
            <a:pPr marL="396875" indent="-285750">
              <a:buFont typeface="Arial" panose="020B0604020202020204" pitchFamily="34" charset="0"/>
              <a:buChar char="•"/>
            </a:pPr>
            <a:r>
              <a:rPr lang="en-US" sz="2000" dirty="0">
                <a:solidFill>
                  <a:srgbClr val="004B8D"/>
                </a:solidFill>
              </a:rPr>
              <a:t>Avoid touching eyes, nose or mouth with unwashed hands</a:t>
            </a:r>
          </a:p>
          <a:p>
            <a:pPr marL="396875" indent="-285750">
              <a:buFont typeface="Arial" panose="020B0604020202020204" pitchFamily="34" charset="0"/>
              <a:buChar char="•"/>
            </a:pPr>
            <a:r>
              <a:rPr lang="en-US" sz="2000" dirty="0">
                <a:solidFill>
                  <a:srgbClr val="004B8D"/>
                </a:solidFill>
              </a:rPr>
              <a:t>Avoid close contact with people who are sick</a:t>
            </a:r>
          </a:p>
          <a:p>
            <a:pPr marL="396875" indent="-285750">
              <a:buFont typeface="Arial" panose="020B0604020202020204" pitchFamily="34" charset="0"/>
              <a:buChar char="•"/>
            </a:pPr>
            <a:r>
              <a:rPr lang="en-US" sz="2000" dirty="0">
                <a:solidFill>
                  <a:srgbClr val="004B8D"/>
                </a:solidFill>
              </a:rPr>
              <a:t>Apply sneezing etiquette:  sneeze into tissue and discard immediately in bin with lid; wash hands directly afterwards</a:t>
            </a:r>
          </a:p>
          <a:p>
            <a:pPr marL="854075" lvl="1" indent="-285750">
              <a:buFont typeface="Arial" panose="020B0604020202020204" pitchFamily="34" charset="0"/>
              <a:buChar char="•"/>
            </a:pPr>
            <a:r>
              <a:rPr lang="en-US" dirty="0">
                <a:solidFill>
                  <a:srgbClr val="004B8D"/>
                </a:solidFill>
              </a:rPr>
              <a:t>Where no tissue is available, sneeze into your bent elbow</a:t>
            </a:r>
          </a:p>
          <a:p>
            <a:pPr marL="854075" lvl="1" indent="-285750">
              <a:buFont typeface="Arial" panose="020B0604020202020204" pitchFamily="34" charset="0"/>
              <a:buChar char="•"/>
            </a:pPr>
            <a:r>
              <a:rPr lang="en-US" dirty="0">
                <a:solidFill>
                  <a:srgbClr val="004B8D"/>
                </a:solidFill>
              </a:rPr>
              <a:t>Minimize body contact such as a handshake</a:t>
            </a:r>
          </a:p>
          <a:p>
            <a:pPr marL="396875" indent="-285750">
              <a:buFont typeface="Arial" panose="020B0604020202020204" pitchFamily="34" charset="0"/>
              <a:buChar char="•"/>
            </a:pPr>
            <a:r>
              <a:rPr lang="en-US" sz="2000" dirty="0">
                <a:solidFill>
                  <a:srgbClr val="004B8D"/>
                </a:solidFill>
              </a:rPr>
              <a:t>If you are mildly sick, keep yourself hydrated, stay at home and rest!</a:t>
            </a:r>
          </a:p>
        </p:txBody>
      </p:sp>
      <p:sp>
        <p:nvSpPr>
          <p:cNvPr id="4" name="Title 3">
            <a:extLst>
              <a:ext uri="{FF2B5EF4-FFF2-40B4-BE49-F238E27FC236}">
                <a16:creationId xmlns:a16="http://schemas.microsoft.com/office/drawing/2014/main" id="{14043097-FC47-4B6F-AF24-A87464E66B6B}"/>
              </a:ext>
            </a:extLst>
          </p:cNvPr>
          <p:cNvSpPr>
            <a:spLocks noGrp="1"/>
          </p:cNvSpPr>
          <p:nvPr>
            <p:ph type="title"/>
          </p:nvPr>
        </p:nvSpPr>
        <p:spPr/>
        <p:txBody>
          <a:bodyPr/>
          <a:lstStyle/>
          <a:p>
            <a:endParaRPr lang="en-US"/>
          </a:p>
        </p:txBody>
      </p:sp>
      <p:sp>
        <p:nvSpPr>
          <p:cNvPr id="7" name="Title 1">
            <a:extLst>
              <a:ext uri="{FF2B5EF4-FFF2-40B4-BE49-F238E27FC236}">
                <a16:creationId xmlns:a16="http://schemas.microsoft.com/office/drawing/2014/main" id="{24827569-BB60-490E-A478-1DA0B071F789}"/>
              </a:ext>
            </a:extLst>
          </p:cNvPr>
          <p:cNvSpPr txBox="1">
            <a:spLocks/>
          </p:cNvSpPr>
          <p:nvPr/>
        </p:nvSpPr>
        <p:spPr>
          <a:xfrm>
            <a:off x="369915" y="60840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Century Gothic" panose="020B0502020202020204" pitchFamily="34" charset="0"/>
              </a:rPr>
              <a:t>General Requirements</a:t>
            </a:r>
          </a:p>
        </p:txBody>
      </p:sp>
    </p:spTree>
    <p:extLst>
      <p:ext uri="{BB962C8B-B14F-4D97-AF65-F5344CB8AC3E}">
        <p14:creationId xmlns:p14="http://schemas.microsoft.com/office/powerpoint/2010/main" val="487047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32F462D1-0E65-6B4D-9CD5-C15503DD2528}"/>
              </a:ext>
            </a:extLst>
          </p:cNvPr>
          <p:cNvPicPr>
            <a:picLocks noChangeAspect="1"/>
          </p:cNvPicPr>
          <p:nvPr/>
        </p:nvPicPr>
        <p:blipFill>
          <a:blip r:embed="rId2"/>
          <a:stretch>
            <a:fillRect/>
          </a:stretch>
        </p:blipFill>
        <p:spPr>
          <a:xfrm>
            <a:off x="7250085" y="0"/>
            <a:ext cx="4572000" cy="6858000"/>
          </a:xfrm>
          <a:prstGeom prst="rect">
            <a:avLst/>
          </a:prstGeom>
        </p:spPr>
      </p:pic>
      <p:sp>
        <p:nvSpPr>
          <p:cNvPr id="3" name="Title 1">
            <a:extLst>
              <a:ext uri="{FF2B5EF4-FFF2-40B4-BE49-F238E27FC236}">
                <a16:creationId xmlns:a16="http://schemas.microsoft.com/office/drawing/2014/main" id="{4F719BA8-7638-43F3-BAC4-7614C8CBD9E9}"/>
              </a:ext>
            </a:extLst>
          </p:cNvPr>
          <p:cNvSpPr txBox="1">
            <a:spLocks/>
          </p:cNvSpPr>
          <p:nvPr/>
        </p:nvSpPr>
        <p:spPr>
          <a:xfrm>
            <a:off x="369915" y="60840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Century Gothic" panose="020B0502020202020204" pitchFamily="34" charset="0"/>
              </a:rPr>
              <a:t>General Requirements</a:t>
            </a:r>
          </a:p>
        </p:txBody>
      </p:sp>
      <p:sp>
        <p:nvSpPr>
          <p:cNvPr id="5" name="Content Placeholder 2">
            <a:extLst>
              <a:ext uri="{FF2B5EF4-FFF2-40B4-BE49-F238E27FC236}">
                <a16:creationId xmlns:a16="http://schemas.microsoft.com/office/drawing/2014/main" id="{5EF25475-C44C-480E-A2D2-5D0A26F09B67}"/>
              </a:ext>
            </a:extLst>
          </p:cNvPr>
          <p:cNvSpPr txBox="1">
            <a:spLocks/>
          </p:cNvSpPr>
          <p:nvPr/>
        </p:nvSpPr>
        <p:spPr>
          <a:xfrm>
            <a:off x="477987" y="1520446"/>
            <a:ext cx="10515600" cy="381666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dirty="0">
              <a:solidFill>
                <a:srgbClr val="004B8D"/>
              </a:solidFill>
              <a:latin typeface="Arial" panose="020B0604020202020204" pitchFamily="34" charset="0"/>
              <a:cs typeface="Arial" panose="020B0604020202020204" pitchFamily="34" charset="0"/>
            </a:endParaRPr>
          </a:p>
          <a:p>
            <a:r>
              <a:rPr lang="en-US" sz="2400" dirty="0">
                <a:solidFill>
                  <a:srgbClr val="004B8D"/>
                </a:solidFill>
                <a:latin typeface="Arial" panose="020B0604020202020204" pitchFamily="34" charset="0"/>
                <a:cs typeface="Arial" panose="020B0604020202020204" pitchFamily="34" charset="0"/>
              </a:rPr>
              <a:t>We are all partners in this</a:t>
            </a:r>
          </a:p>
          <a:p>
            <a:r>
              <a:rPr lang="en-US" sz="2400" dirty="0">
                <a:solidFill>
                  <a:srgbClr val="004B8D"/>
                </a:solidFill>
                <a:latin typeface="Arial" panose="020B0604020202020204" pitchFamily="34" charset="0"/>
                <a:cs typeface="Arial" panose="020B0604020202020204" pitchFamily="34" charset="0"/>
              </a:rPr>
              <a:t>Think about symptoms</a:t>
            </a:r>
          </a:p>
          <a:p>
            <a:r>
              <a:rPr lang="en-US" sz="2400" dirty="0">
                <a:solidFill>
                  <a:srgbClr val="004B8D"/>
                </a:solidFill>
                <a:latin typeface="Arial" panose="020B0604020202020204" pitchFamily="34" charset="0"/>
                <a:cs typeface="Arial" panose="020B0604020202020204" pitchFamily="34" charset="0"/>
              </a:rPr>
              <a:t>Do you feel this?  Do you see it?</a:t>
            </a:r>
          </a:p>
          <a:p>
            <a:r>
              <a:rPr lang="en-US" sz="2400" dirty="0">
                <a:solidFill>
                  <a:srgbClr val="004B8D"/>
                </a:solidFill>
                <a:latin typeface="Arial" panose="020B0604020202020204" pitchFamily="34" charset="0"/>
                <a:cs typeface="Arial" panose="020B0604020202020204" pitchFamily="34" charset="0"/>
              </a:rPr>
              <a:t>If sick, stay home!</a:t>
            </a:r>
          </a:p>
        </p:txBody>
      </p:sp>
    </p:spTree>
    <p:extLst>
      <p:ext uri="{BB962C8B-B14F-4D97-AF65-F5344CB8AC3E}">
        <p14:creationId xmlns:p14="http://schemas.microsoft.com/office/powerpoint/2010/main" val="2112128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screenshot of a cell phone&#10;&#10;Description automatically generated">
            <a:extLst>
              <a:ext uri="{FF2B5EF4-FFF2-40B4-BE49-F238E27FC236}">
                <a16:creationId xmlns:a16="http://schemas.microsoft.com/office/drawing/2014/main" id="{C0FCF785-AB80-A94E-98E1-14CF7755C082}"/>
              </a:ext>
            </a:extLst>
          </p:cNvPr>
          <p:cNvPicPr>
            <a:picLocks noChangeAspect="1"/>
          </p:cNvPicPr>
          <p:nvPr/>
        </p:nvPicPr>
        <p:blipFill>
          <a:blip r:embed="rId2"/>
          <a:stretch>
            <a:fillRect/>
          </a:stretch>
        </p:blipFill>
        <p:spPr>
          <a:xfrm>
            <a:off x="183042" y="1484850"/>
            <a:ext cx="6819450" cy="5270045"/>
          </a:xfrm>
          <a:prstGeom prst="rect">
            <a:avLst/>
          </a:prstGeom>
        </p:spPr>
      </p:pic>
      <p:sp>
        <p:nvSpPr>
          <p:cNvPr id="3" name="TextBox 2">
            <a:extLst>
              <a:ext uri="{FF2B5EF4-FFF2-40B4-BE49-F238E27FC236}">
                <a16:creationId xmlns:a16="http://schemas.microsoft.com/office/drawing/2014/main" id="{E92B787E-04A3-4652-B936-1C903DCB8EDD}"/>
              </a:ext>
            </a:extLst>
          </p:cNvPr>
          <p:cNvSpPr txBox="1"/>
          <p:nvPr/>
        </p:nvSpPr>
        <p:spPr>
          <a:xfrm>
            <a:off x="8420194" y="1850711"/>
            <a:ext cx="3508951" cy="3273334"/>
          </a:xfrm>
          <a:prstGeom prst="rect">
            <a:avLst/>
          </a:prstGeom>
          <a:noFill/>
        </p:spPr>
        <p:txBody>
          <a:bodyPr wrap="square" rtlCol="0">
            <a:spAutoFit/>
          </a:bodyPr>
          <a:lstStyle/>
          <a:p>
            <a:r>
              <a:rPr lang="en-US" sz="4000" dirty="0">
                <a:solidFill>
                  <a:schemeClr val="accent1">
                    <a:lumMod val="75000"/>
                  </a:schemeClr>
                </a:solidFill>
              </a:rPr>
              <a:t>Protect by Social Distancing Yourself from Others</a:t>
            </a:r>
          </a:p>
        </p:txBody>
      </p:sp>
      <p:sp>
        <p:nvSpPr>
          <p:cNvPr id="4" name="Title 1">
            <a:extLst>
              <a:ext uri="{FF2B5EF4-FFF2-40B4-BE49-F238E27FC236}">
                <a16:creationId xmlns:a16="http://schemas.microsoft.com/office/drawing/2014/main" id="{00CA7B82-8BE0-43D8-9696-29F24D2D0BBE}"/>
              </a:ext>
            </a:extLst>
          </p:cNvPr>
          <p:cNvSpPr txBox="1">
            <a:spLocks/>
          </p:cNvSpPr>
          <p:nvPr/>
        </p:nvSpPr>
        <p:spPr>
          <a:xfrm>
            <a:off x="369915" y="60840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Century Gothic" panose="020B0502020202020204" pitchFamily="34" charset="0"/>
              </a:rPr>
              <a:t>General Requirements</a:t>
            </a:r>
          </a:p>
        </p:txBody>
      </p:sp>
    </p:spTree>
    <p:extLst>
      <p:ext uri="{BB962C8B-B14F-4D97-AF65-F5344CB8AC3E}">
        <p14:creationId xmlns:p14="http://schemas.microsoft.com/office/powerpoint/2010/main" val="3007972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87F639-2D2F-4DCC-B6E6-D9BACC0FB33F}"/>
              </a:ext>
            </a:extLst>
          </p:cNvPr>
          <p:cNvSpPr txBox="1"/>
          <p:nvPr/>
        </p:nvSpPr>
        <p:spPr>
          <a:xfrm>
            <a:off x="508375" y="1425807"/>
            <a:ext cx="11021593" cy="45243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rPr>
              <a:t>Site Cleaning and Disinfecting:</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rPr>
              <a:t>Project teams shall schedule Regular Cleaning and Disinfecting.</a:t>
            </a:r>
            <a:endParaRPr kumimoji="0" lang="en-US" sz="2400" b="0" i="0" u="none" strike="noStrike" kern="0" cap="none" spc="0" normalizeH="0" baseline="0" noProof="0" dirty="0">
              <a:ln>
                <a:noFill/>
              </a:ln>
              <a:solidFill>
                <a:srgbClr val="004B8D"/>
              </a:solidFill>
              <a:effectLst/>
              <a:highlight>
                <a:srgbClr val="FFFF00"/>
              </a:highlight>
              <a:uLnTx/>
              <a:uFillTx/>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rPr>
              <a:t>A full deep clean must be completed when </a:t>
            </a:r>
            <a:r>
              <a:rPr lang="en-US" sz="2400" kern="0" dirty="0">
                <a:solidFill>
                  <a:srgbClr val="004B8D"/>
                </a:solidFill>
                <a:latin typeface="Arial" panose="020B0604020202020204" pitchFamily="34" charset="0"/>
                <a:cs typeface="Arial" panose="020B0604020202020204" pitchFamily="34" charset="0"/>
              </a:rPr>
              <a:t>positive COVID-19 case is confirmed.  </a:t>
            </a:r>
          </a:p>
          <a:p>
            <a:pPr marL="742950" lvl="1" indent="-285750" defTabSz="914400">
              <a:buFont typeface="Arial" panose="020B0604020202020204" pitchFamily="34" charset="0"/>
              <a:buChar char="•"/>
              <a:defRPr/>
            </a:pPr>
            <a:r>
              <a:rPr lang="en-US" sz="2400" kern="0" dirty="0">
                <a:solidFill>
                  <a:srgbClr val="004B8D"/>
                </a:solidFill>
                <a:latin typeface="Arial" panose="020B0604020202020204" pitchFamily="34" charset="0"/>
                <a:cs typeface="Arial" panose="020B0604020202020204" pitchFamily="34" charset="0"/>
              </a:rPr>
              <a:t>JE Dunn has professional services lined up. </a:t>
            </a:r>
          </a:p>
          <a:p>
            <a:pPr marL="285750" indent="-285750" defTabSz="914400">
              <a:buFont typeface="Arial" panose="020B0604020202020204" pitchFamily="34" charset="0"/>
              <a:buChar char="•"/>
              <a:defRPr/>
            </a:pPr>
            <a:r>
              <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rPr>
              <a:t>Increased thorough cleaning will continue for the foreseeable future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rPr>
              <a:t>Lunchroom/Lunch considerations (see samples below)</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rPr>
              <a:t>The lunchroom </a:t>
            </a:r>
            <a:r>
              <a:rPr lang="en-US" sz="2400" kern="0" dirty="0">
                <a:solidFill>
                  <a:srgbClr val="004B8D"/>
                </a:solidFill>
                <a:latin typeface="Arial" panose="020B0604020202020204" pitchFamily="34" charset="0"/>
                <a:cs typeface="Arial" panose="020B0604020202020204" pitchFamily="34" charset="0"/>
              </a:rPr>
              <a:t>should be </a:t>
            </a:r>
            <a:r>
              <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rPr>
              <a:t>reconfigured </a:t>
            </a:r>
            <a:r>
              <a:rPr lang="en-US" sz="2400" kern="0" dirty="0">
                <a:solidFill>
                  <a:srgbClr val="004B8D"/>
                </a:solidFill>
                <a:latin typeface="Arial" panose="020B0604020202020204" pitchFamily="34" charset="0"/>
                <a:cs typeface="Arial" panose="020B0604020202020204" pitchFamily="34" charset="0"/>
              </a:rPr>
              <a:t>- </a:t>
            </a:r>
            <a:r>
              <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rPr>
              <a:t>to reduce potential virus spread</a:t>
            </a:r>
            <a:endParaRPr lang="en-US" sz="2400" kern="0" dirty="0">
              <a:solidFill>
                <a:srgbClr val="004B8D"/>
              </a:solidFill>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0" dirty="0">
                <a:solidFill>
                  <a:srgbClr val="004B8D"/>
                </a:solidFill>
                <a:latin typeface="Arial" panose="020B0604020202020204" pitchFamily="34" charset="0"/>
                <a:cs typeface="Arial" panose="020B0604020202020204" pitchFamily="34" charset="0"/>
              </a:rPr>
              <a:t>Prohibit lunch trucks</a:t>
            </a:r>
            <a:endParaRPr kumimoji="0" lang="en-US" sz="2400" b="0" i="0" u="none" strike="noStrike" kern="0" cap="none" spc="0" normalizeH="0" baseline="0" noProof="0" dirty="0">
              <a:ln>
                <a:noFill/>
              </a:ln>
              <a:solidFill>
                <a:srgbClr val="004B8D"/>
              </a:solidFill>
              <a:effectLst/>
              <a:uLnTx/>
              <a:uFillTx/>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D6E3085-1ED5-4D80-8956-D69CF581FDFE}"/>
              </a:ext>
            </a:extLst>
          </p:cNvPr>
          <p:cNvPicPr>
            <a:picLocks noChangeAspect="1"/>
          </p:cNvPicPr>
          <p:nvPr/>
        </p:nvPicPr>
        <p:blipFill>
          <a:blip r:embed="rId2"/>
          <a:stretch>
            <a:fillRect/>
          </a:stretch>
        </p:blipFill>
        <p:spPr>
          <a:xfrm>
            <a:off x="10293790" y="1425807"/>
            <a:ext cx="1898210" cy="1328747"/>
          </a:xfrm>
          <a:prstGeom prst="rect">
            <a:avLst/>
          </a:prstGeom>
        </p:spPr>
      </p:pic>
      <p:sp>
        <p:nvSpPr>
          <p:cNvPr id="6" name="Title 5">
            <a:extLst>
              <a:ext uri="{FF2B5EF4-FFF2-40B4-BE49-F238E27FC236}">
                <a16:creationId xmlns:a16="http://schemas.microsoft.com/office/drawing/2014/main" id="{412290C4-13F8-4899-8890-012944B75739}"/>
              </a:ext>
            </a:extLst>
          </p:cNvPr>
          <p:cNvSpPr>
            <a:spLocks noGrp="1"/>
          </p:cNvSpPr>
          <p:nvPr>
            <p:ph type="title"/>
          </p:nvPr>
        </p:nvSpPr>
        <p:spPr/>
        <p:txBody>
          <a:bodyPr/>
          <a:lstStyle/>
          <a:p>
            <a:endParaRPr lang="en-US"/>
          </a:p>
        </p:txBody>
      </p:sp>
      <p:sp>
        <p:nvSpPr>
          <p:cNvPr id="7" name="Title 1">
            <a:extLst>
              <a:ext uri="{FF2B5EF4-FFF2-40B4-BE49-F238E27FC236}">
                <a16:creationId xmlns:a16="http://schemas.microsoft.com/office/drawing/2014/main" id="{FEDF1061-941F-4E93-AC22-F2E562A0DB4E}"/>
              </a:ext>
            </a:extLst>
          </p:cNvPr>
          <p:cNvSpPr txBox="1">
            <a:spLocks/>
          </p:cNvSpPr>
          <p:nvPr/>
        </p:nvSpPr>
        <p:spPr>
          <a:xfrm>
            <a:off x="838200" y="365126"/>
            <a:ext cx="7786816" cy="9570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bg1"/>
                </a:solidFill>
                <a:latin typeface="Century Gothic" panose="020B0502020202020204" pitchFamily="34" charset="0"/>
              </a:rPr>
              <a:t>Site Status Update</a:t>
            </a:r>
            <a:endParaRPr lang="en-US" sz="4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538055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DE6C81-7891-4564-B301-4A6597E8815F}"/>
              </a:ext>
            </a:extLst>
          </p:cNvPr>
          <p:cNvSpPr>
            <a:spLocks noGrp="1"/>
          </p:cNvSpPr>
          <p:nvPr>
            <p:ph idx="1"/>
          </p:nvPr>
        </p:nvSpPr>
        <p:spPr/>
        <p:txBody>
          <a:bodyPr>
            <a:normAutofit lnSpcReduction="10000"/>
          </a:bodyPr>
          <a:lstStyle/>
          <a:p>
            <a:pPr marL="0" indent="0">
              <a:buNone/>
            </a:pPr>
            <a:r>
              <a:rPr lang="en-US" dirty="0"/>
              <a:t>Social distancing shall be maintained for all indoor and outdoor gatherings or work activities</a:t>
            </a:r>
          </a:p>
          <a:p>
            <a:r>
              <a:rPr lang="en-US" dirty="0"/>
              <a:t>Social distancing is defined as maintaining a minimum spacing of 6 ft between individuals.</a:t>
            </a:r>
          </a:p>
          <a:p>
            <a:r>
              <a:rPr lang="en-US" dirty="0"/>
              <a:t>This will the require the project team to develop area planning and crew sizing.</a:t>
            </a:r>
          </a:p>
          <a:p>
            <a:pPr marL="0" indent="0">
              <a:buNone/>
            </a:pPr>
            <a:endParaRPr lang="en-US" dirty="0"/>
          </a:p>
          <a:p>
            <a:pPr marL="0" indent="0">
              <a:buNone/>
            </a:pPr>
            <a:r>
              <a:rPr lang="en-US" dirty="0"/>
              <a:t>Travel Restrictions</a:t>
            </a:r>
          </a:p>
          <a:p>
            <a:r>
              <a:rPr lang="en-US" dirty="0"/>
              <a:t>No international air travel; domestic air travel requires supervisor approval.</a:t>
            </a:r>
          </a:p>
          <a:p>
            <a:pPr marL="0" indent="0">
              <a:buNone/>
            </a:pPr>
            <a:endParaRPr lang="en-US" dirty="0"/>
          </a:p>
          <a:p>
            <a:pPr marL="0" indent="0">
              <a:buNone/>
            </a:pPr>
            <a:endParaRPr lang="en-US" dirty="0"/>
          </a:p>
          <a:p>
            <a:endParaRPr lang="en-US" dirty="0"/>
          </a:p>
        </p:txBody>
      </p:sp>
      <p:sp>
        <p:nvSpPr>
          <p:cNvPr id="5" name="Title 4">
            <a:extLst>
              <a:ext uri="{FF2B5EF4-FFF2-40B4-BE49-F238E27FC236}">
                <a16:creationId xmlns:a16="http://schemas.microsoft.com/office/drawing/2014/main" id="{BD05AEB8-8D5B-44FA-80E3-1E78153324F5}"/>
              </a:ext>
            </a:extLst>
          </p:cNvPr>
          <p:cNvSpPr>
            <a:spLocks noGrp="1"/>
          </p:cNvSpPr>
          <p:nvPr>
            <p:ph type="title"/>
          </p:nvPr>
        </p:nvSpPr>
        <p:spPr/>
        <p:txBody>
          <a:bodyPr/>
          <a:lstStyle/>
          <a:p>
            <a:endParaRPr lang="en-US"/>
          </a:p>
        </p:txBody>
      </p:sp>
      <p:sp>
        <p:nvSpPr>
          <p:cNvPr id="6" name="Title 1">
            <a:extLst>
              <a:ext uri="{FF2B5EF4-FFF2-40B4-BE49-F238E27FC236}">
                <a16:creationId xmlns:a16="http://schemas.microsoft.com/office/drawing/2014/main" id="{E82A10EE-48BF-4151-BDFD-7B46B8DCF006}"/>
              </a:ext>
            </a:extLst>
          </p:cNvPr>
          <p:cNvSpPr txBox="1">
            <a:spLocks/>
          </p:cNvSpPr>
          <p:nvPr/>
        </p:nvSpPr>
        <p:spPr>
          <a:xfrm>
            <a:off x="838200" y="365126"/>
            <a:ext cx="7786816" cy="9570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bg1"/>
                </a:solidFill>
                <a:latin typeface="Century Gothic" panose="020B0502020202020204" pitchFamily="34" charset="0"/>
              </a:rPr>
              <a:t>Site Status Update</a:t>
            </a:r>
            <a:endParaRPr lang="en-US" sz="4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66281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33F7-C521-49DF-816A-349AE30A11ED}"/>
              </a:ext>
            </a:extLst>
          </p:cNvPr>
          <p:cNvSpPr>
            <a:spLocks noGrp="1"/>
          </p:cNvSpPr>
          <p:nvPr>
            <p:ph type="title"/>
          </p:nvPr>
        </p:nvSpPr>
        <p:spPr>
          <a:xfrm>
            <a:off x="477987" y="365125"/>
            <a:ext cx="10515600" cy="1325563"/>
          </a:xfrm>
        </p:spPr>
        <p:txBody>
          <a:bodyPr/>
          <a:lstStyle/>
          <a:p>
            <a:r>
              <a:rPr lang="en-US" b="1" dirty="0">
                <a:solidFill>
                  <a:schemeClr val="bg1"/>
                </a:solidFill>
                <a:latin typeface="Century Gothic" panose="020B0502020202020204" pitchFamily="34" charset="0"/>
              </a:rPr>
              <a:t>Site Entry / Exit Requirements</a:t>
            </a:r>
          </a:p>
        </p:txBody>
      </p:sp>
      <p:sp>
        <p:nvSpPr>
          <p:cNvPr id="3" name="Content Placeholder 2">
            <a:extLst>
              <a:ext uri="{FF2B5EF4-FFF2-40B4-BE49-F238E27FC236}">
                <a16:creationId xmlns:a16="http://schemas.microsoft.com/office/drawing/2014/main" id="{12C81857-E41B-4674-8694-1AE7E6CA92B2}"/>
              </a:ext>
            </a:extLst>
          </p:cNvPr>
          <p:cNvSpPr>
            <a:spLocks noGrp="1"/>
          </p:cNvSpPr>
          <p:nvPr>
            <p:ph idx="1"/>
          </p:nvPr>
        </p:nvSpPr>
        <p:spPr>
          <a:xfrm>
            <a:off x="477987" y="1520446"/>
            <a:ext cx="10515600" cy="3816664"/>
          </a:xfrm>
        </p:spPr>
        <p:txBody>
          <a:bodyPr>
            <a:normAutofit/>
          </a:bodyPr>
          <a:lstStyle/>
          <a:p>
            <a:endParaRPr lang="en-US" sz="2400" dirty="0"/>
          </a:p>
          <a:p>
            <a:r>
              <a:rPr lang="en-US" sz="2400" dirty="0"/>
              <a:t>Employee Screening where required shall follow the JE Dunn screening plan (see Safety Department for Screening guidance)</a:t>
            </a:r>
          </a:p>
          <a:p>
            <a:r>
              <a:rPr lang="en-US" sz="2400" dirty="0"/>
              <a:t>We understand that this is not a test for the virus – however, it does give a good indication if someone is potentially unwell</a:t>
            </a:r>
          </a:p>
          <a:p>
            <a:r>
              <a:rPr lang="en-US" sz="2400" dirty="0"/>
              <a:t>If your temperature is &gt;/=100.4 F, do not enter the site and remain at home. Contact your medical provider for direction. </a:t>
            </a:r>
          </a:p>
        </p:txBody>
      </p:sp>
    </p:spTree>
    <p:extLst>
      <p:ext uri="{BB962C8B-B14F-4D97-AF65-F5344CB8AC3E}">
        <p14:creationId xmlns:p14="http://schemas.microsoft.com/office/powerpoint/2010/main" val="3547776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73D4C-BE5F-4B30-AB68-C91382AA5F48}"/>
              </a:ext>
            </a:extLst>
          </p:cNvPr>
          <p:cNvSpPr>
            <a:spLocks noGrp="1"/>
          </p:cNvSpPr>
          <p:nvPr>
            <p:ph type="title"/>
          </p:nvPr>
        </p:nvSpPr>
        <p:spPr/>
        <p:txBody>
          <a:bodyPr/>
          <a:lstStyle/>
          <a:p>
            <a:r>
              <a:rPr lang="en-US" b="1" dirty="0">
                <a:solidFill>
                  <a:schemeClr val="bg1"/>
                </a:solidFill>
                <a:latin typeface="Century Gothic" panose="020B0502020202020204" pitchFamily="34" charset="0"/>
              </a:rPr>
              <a:t>Example: social distancing</a:t>
            </a:r>
            <a:endParaRPr lang="en-US" dirty="0"/>
          </a:p>
        </p:txBody>
      </p:sp>
      <p:sp>
        <p:nvSpPr>
          <p:cNvPr id="3" name="Content Placeholder 2">
            <a:extLst>
              <a:ext uri="{FF2B5EF4-FFF2-40B4-BE49-F238E27FC236}">
                <a16:creationId xmlns:a16="http://schemas.microsoft.com/office/drawing/2014/main" id="{27CACCE9-36FD-4106-9085-0E3404A66024}"/>
              </a:ext>
            </a:extLst>
          </p:cNvPr>
          <p:cNvSpPr>
            <a:spLocks noGrp="1"/>
          </p:cNvSpPr>
          <p:nvPr>
            <p:ph idx="1"/>
          </p:nvPr>
        </p:nvSpPr>
        <p:spPr/>
        <p:txBody>
          <a:bodyPr>
            <a:normAutofit fontScale="85000" lnSpcReduction="20000"/>
          </a:bodyPr>
          <a:lstStyle/>
          <a:p>
            <a:pPr marL="0" indent="0">
              <a:buNone/>
            </a:pPr>
            <a:r>
              <a:rPr lang="en-US" b="1" u="sng" dirty="0"/>
              <a:t>Social Distancing Considerations</a:t>
            </a:r>
            <a:endParaRPr lang="en-US" dirty="0"/>
          </a:p>
          <a:p>
            <a:r>
              <a:rPr lang="en-US" dirty="0"/>
              <a:t>To provide the safest work environment to all employees, onsite teams should consider options to maintain proper social distancing without an entire work shut down. Teams are already displaying best practice management exercise (i.e., virtual meetings in lieu of face-to-face meetings, staggering breaks and lunch times, eliminating stand downs, etc.). These are all great practices, but to maximize the best approach for all employees, we are considering protocols that ensure proper social distancing. </a:t>
            </a:r>
          </a:p>
          <a:p>
            <a:r>
              <a:rPr lang="en-US" dirty="0"/>
              <a:t>With a daily workforce of approximately 600-770 employees, teams should consider implementing a 3-shift workforce of 200 employees to 230 employees during each 8-hour shift. This concept allows a full workforce while maintaining proper distances. Teams should consider efforts within the overall facility and avoid focusing teams in congested areas. </a:t>
            </a:r>
          </a:p>
          <a:p>
            <a:pPr marL="0" indent="0">
              <a:buNone/>
            </a:pPr>
            <a:endParaRPr lang="en-US" dirty="0"/>
          </a:p>
        </p:txBody>
      </p:sp>
    </p:spTree>
    <p:extLst>
      <p:ext uri="{BB962C8B-B14F-4D97-AF65-F5344CB8AC3E}">
        <p14:creationId xmlns:p14="http://schemas.microsoft.com/office/powerpoint/2010/main" val="3495699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BF2B94-F0F8-46FC-800C-217262AF8E74}"/>
              </a:ext>
            </a:extLst>
          </p:cNvPr>
          <p:cNvPicPr>
            <a:picLocks noChangeAspect="1"/>
          </p:cNvPicPr>
          <p:nvPr/>
        </p:nvPicPr>
        <p:blipFill>
          <a:blip r:embed="rId2"/>
          <a:stretch>
            <a:fillRect/>
          </a:stretch>
        </p:blipFill>
        <p:spPr>
          <a:xfrm>
            <a:off x="564503" y="106883"/>
            <a:ext cx="7865706" cy="6751117"/>
          </a:xfrm>
          <a:prstGeom prst="rect">
            <a:avLst/>
          </a:prstGeom>
        </p:spPr>
      </p:pic>
      <p:sp>
        <p:nvSpPr>
          <p:cNvPr id="3" name="TextBox 2">
            <a:extLst>
              <a:ext uri="{FF2B5EF4-FFF2-40B4-BE49-F238E27FC236}">
                <a16:creationId xmlns:a16="http://schemas.microsoft.com/office/drawing/2014/main" id="{1723E4A7-71FA-42C4-87F3-EAFFA431FF6C}"/>
              </a:ext>
            </a:extLst>
          </p:cNvPr>
          <p:cNvSpPr txBox="1"/>
          <p:nvPr/>
        </p:nvSpPr>
        <p:spPr>
          <a:xfrm>
            <a:off x="6658945" y="1601089"/>
            <a:ext cx="4845699" cy="3847207"/>
          </a:xfrm>
          <a:prstGeom prst="rect">
            <a:avLst/>
          </a:prstGeom>
          <a:noFill/>
        </p:spPr>
        <p:txBody>
          <a:bodyPr wrap="square" rtlCol="0">
            <a:spAutoFit/>
          </a:bodyPr>
          <a:lstStyle/>
          <a:p>
            <a:endParaRPr lang="en-US" sz="2000" dirty="0"/>
          </a:p>
          <a:p>
            <a:r>
              <a:rPr lang="en-US" sz="2800" dirty="0">
                <a:solidFill>
                  <a:schemeClr val="accent1">
                    <a:lumMod val="75000"/>
                  </a:schemeClr>
                </a:solidFill>
              </a:rPr>
              <a:t>WORK AREAS: achieving proper Social Distancing to best protect personnel</a:t>
            </a:r>
          </a:p>
          <a:p>
            <a:pPr marL="285750" indent="-285750">
              <a:buFont typeface="Arial" panose="020B0604020202020204" pitchFamily="34" charset="0"/>
              <a:buChar char="•"/>
            </a:pPr>
            <a:r>
              <a:rPr lang="en-US" sz="2800" dirty="0">
                <a:solidFill>
                  <a:schemeClr val="accent1">
                    <a:lumMod val="75000"/>
                  </a:schemeClr>
                </a:solidFill>
              </a:rPr>
              <a:t>Define # of persons permitted in single area</a:t>
            </a:r>
          </a:p>
          <a:p>
            <a:pPr marL="285750" indent="-285750">
              <a:buFont typeface="Arial" panose="020B0604020202020204" pitchFamily="34" charset="0"/>
              <a:buChar char="•"/>
            </a:pPr>
            <a:r>
              <a:rPr lang="en-US" sz="2800" dirty="0">
                <a:solidFill>
                  <a:schemeClr val="accent1">
                    <a:lumMod val="75000"/>
                  </a:schemeClr>
                </a:solidFill>
              </a:rPr>
              <a:t>Provide expectations to trade partners</a:t>
            </a:r>
          </a:p>
          <a:p>
            <a:pPr marL="285750" indent="-285750">
              <a:buFont typeface="Arial" panose="020B0604020202020204" pitchFamily="34" charset="0"/>
              <a:buChar char="•"/>
            </a:pPr>
            <a:r>
              <a:rPr lang="en-US" sz="2800" dirty="0">
                <a:solidFill>
                  <a:schemeClr val="accent1">
                    <a:lumMod val="75000"/>
                  </a:schemeClr>
                </a:solidFill>
              </a:rPr>
              <a:t>Monitor conformance</a:t>
            </a:r>
          </a:p>
        </p:txBody>
      </p:sp>
    </p:spTree>
    <p:extLst>
      <p:ext uri="{BB962C8B-B14F-4D97-AF65-F5344CB8AC3E}">
        <p14:creationId xmlns:p14="http://schemas.microsoft.com/office/powerpoint/2010/main" val="3241725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BA14-AA7D-4EC3-88EE-65C53E86F41F}"/>
              </a:ext>
            </a:extLst>
          </p:cNvPr>
          <p:cNvSpPr>
            <a:spLocks noGrp="1"/>
          </p:cNvSpPr>
          <p:nvPr>
            <p:ph type="title"/>
          </p:nvPr>
        </p:nvSpPr>
        <p:spPr/>
        <p:txBody>
          <a:bodyPr/>
          <a:lstStyle/>
          <a:p>
            <a:r>
              <a:rPr lang="en-US" b="1" dirty="0">
                <a:solidFill>
                  <a:schemeClr val="bg1"/>
                </a:solidFill>
                <a:latin typeface="Century Gothic" panose="020B0502020202020204" pitchFamily="34" charset="0"/>
              </a:rPr>
              <a:t>Lunchroom Approaches</a:t>
            </a:r>
          </a:p>
        </p:txBody>
      </p:sp>
      <p:sp>
        <p:nvSpPr>
          <p:cNvPr id="4" name="object 7">
            <a:extLst>
              <a:ext uri="{FF2B5EF4-FFF2-40B4-BE49-F238E27FC236}">
                <a16:creationId xmlns:a16="http://schemas.microsoft.com/office/drawing/2014/main" id="{CC826521-41EE-49CE-83F0-0F40DC2E3FB4}"/>
              </a:ext>
            </a:extLst>
          </p:cNvPr>
          <p:cNvSpPr/>
          <p:nvPr/>
        </p:nvSpPr>
        <p:spPr>
          <a:xfrm>
            <a:off x="9347613" y="3123605"/>
            <a:ext cx="2484755" cy="466725"/>
          </a:xfrm>
          <a:custGeom>
            <a:avLst/>
            <a:gdLst/>
            <a:ahLst/>
            <a:cxnLst/>
            <a:rect l="l" t="t" r="r" b="b"/>
            <a:pathLst>
              <a:path w="2484754" h="466725">
                <a:moveTo>
                  <a:pt x="2406598" y="466199"/>
                </a:moveTo>
                <a:lnTo>
                  <a:pt x="77701" y="466199"/>
                </a:lnTo>
                <a:lnTo>
                  <a:pt x="47456" y="460093"/>
                </a:lnTo>
                <a:lnTo>
                  <a:pt x="22758" y="443441"/>
                </a:lnTo>
                <a:lnTo>
                  <a:pt x="6106" y="418743"/>
                </a:lnTo>
                <a:lnTo>
                  <a:pt x="0" y="388498"/>
                </a:lnTo>
                <a:lnTo>
                  <a:pt x="0" y="77701"/>
                </a:lnTo>
                <a:lnTo>
                  <a:pt x="6106" y="47456"/>
                </a:lnTo>
                <a:lnTo>
                  <a:pt x="22758" y="22758"/>
                </a:lnTo>
                <a:lnTo>
                  <a:pt x="47456" y="6106"/>
                </a:lnTo>
                <a:lnTo>
                  <a:pt x="77701" y="0"/>
                </a:lnTo>
                <a:lnTo>
                  <a:pt x="2406598" y="0"/>
                </a:lnTo>
                <a:lnTo>
                  <a:pt x="2449707" y="13054"/>
                </a:lnTo>
                <a:lnTo>
                  <a:pt x="2478385" y="47966"/>
                </a:lnTo>
                <a:lnTo>
                  <a:pt x="2484299" y="77701"/>
                </a:lnTo>
                <a:lnTo>
                  <a:pt x="2484299" y="388498"/>
                </a:lnTo>
                <a:lnTo>
                  <a:pt x="2478193" y="418743"/>
                </a:lnTo>
                <a:lnTo>
                  <a:pt x="2461541" y="443441"/>
                </a:lnTo>
                <a:lnTo>
                  <a:pt x="2436843" y="460093"/>
                </a:lnTo>
                <a:lnTo>
                  <a:pt x="2406598" y="466199"/>
                </a:lnTo>
                <a:close/>
              </a:path>
            </a:pathLst>
          </a:custGeom>
          <a:solidFill>
            <a:srgbClr val="B7B7B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5" name="object 8">
            <a:extLst>
              <a:ext uri="{FF2B5EF4-FFF2-40B4-BE49-F238E27FC236}">
                <a16:creationId xmlns:a16="http://schemas.microsoft.com/office/drawing/2014/main" id="{C0377D8B-5AD5-42E2-A858-4965557ACBF6}"/>
              </a:ext>
            </a:extLst>
          </p:cNvPr>
          <p:cNvSpPr/>
          <p:nvPr/>
        </p:nvSpPr>
        <p:spPr>
          <a:xfrm>
            <a:off x="9347613" y="3123605"/>
            <a:ext cx="2484755" cy="466725"/>
          </a:xfrm>
          <a:custGeom>
            <a:avLst/>
            <a:gdLst/>
            <a:ahLst/>
            <a:cxnLst/>
            <a:rect l="l" t="t" r="r" b="b"/>
            <a:pathLst>
              <a:path w="2484754" h="466725">
                <a:moveTo>
                  <a:pt x="0" y="77701"/>
                </a:moveTo>
                <a:lnTo>
                  <a:pt x="6106" y="47456"/>
                </a:lnTo>
                <a:lnTo>
                  <a:pt x="22758" y="22758"/>
                </a:lnTo>
                <a:lnTo>
                  <a:pt x="47456" y="6106"/>
                </a:lnTo>
                <a:lnTo>
                  <a:pt x="77701" y="0"/>
                </a:lnTo>
                <a:lnTo>
                  <a:pt x="2406598" y="0"/>
                </a:lnTo>
                <a:lnTo>
                  <a:pt x="2449707" y="13054"/>
                </a:lnTo>
                <a:lnTo>
                  <a:pt x="2478385" y="47966"/>
                </a:lnTo>
                <a:lnTo>
                  <a:pt x="2484299" y="77701"/>
                </a:lnTo>
                <a:lnTo>
                  <a:pt x="2484299" y="388498"/>
                </a:lnTo>
                <a:lnTo>
                  <a:pt x="2478193" y="418743"/>
                </a:lnTo>
                <a:lnTo>
                  <a:pt x="2461541" y="443441"/>
                </a:lnTo>
                <a:lnTo>
                  <a:pt x="2436843" y="460093"/>
                </a:lnTo>
                <a:lnTo>
                  <a:pt x="2406598" y="466199"/>
                </a:lnTo>
                <a:lnTo>
                  <a:pt x="77701" y="466199"/>
                </a:lnTo>
                <a:lnTo>
                  <a:pt x="47456" y="460093"/>
                </a:lnTo>
                <a:lnTo>
                  <a:pt x="22758" y="443441"/>
                </a:lnTo>
                <a:lnTo>
                  <a:pt x="6106" y="418743"/>
                </a:lnTo>
                <a:lnTo>
                  <a:pt x="0" y="388498"/>
                </a:lnTo>
                <a:lnTo>
                  <a:pt x="0" y="77701"/>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6" name="object 9">
            <a:extLst>
              <a:ext uri="{FF2B5EF4-FFF2-40B4-BE49-F238E27FC236}">
                <a16:creationId xmlns:a16="http://schemas.microsoft.com/office/drawing/2014/main" id="{2DEA5193-AB19-4091-9CE6-315E8A13B2ED}"/>
              </a:ext>
            </a:extLst>
          </p:cNvPr>
          <p:cNvSpPr/>
          <p:nvPr/>
        </p:nvSpPr>
        <p:spPr>
          <a:xfrm>
            <a:off x="9658113" y="3590002"/>
            <a:ext cx="366395" cy="357505"/>
          </a:xfrm>
          <a:custGeom>
            <a:avLst/>
            <a:gdLst/>
            <a:ahLst/>
            <a:cxnLst/>
            <a:rect l="l" t="t" r="r" b="b"/>
            <a:pathLst>
              <a:path w="366395" h="357505">
                <a:moveTo>
                  <a:pt x="306748" y="357303"/>
                </a:moveTo>
                <a:lnTo>
                  <a:pt x="59551" y="357303"/>
                </a:lnTo>
                <a:lnTo>
                  <a:pt x="47879" y="356148"/>
                </a:lnTo>
                <a:lnTo>
                  <a:pt x="10005" y="330790"/>
                </a:lnTo>
                <a:lnTo>
                  <a:pt x="0" y="297751"/>
                </a:lnTo>
                <a:lnTo>
                  <a:pt x="1" y="0"/>
                </a:lnTo>
                <a:lnTo>
                  <a:pt x="366302" y="4"/>
                </a:lnTo>
                <a:lnTo>
                  <a:pt x="366299" y="297751"/>
                </a:lnTo>
                <a:lnTo>
                  <a:pt x="361620" y="320931"/>
                </a:lnTo>
                <a:lnTo>
                  <a:pt x="348857" y="339860"/>
                </a:lnTo>
                <a:lnTo>
                  <a:pt x="329928" y="352623"/>
                </a:lnTo>
                <a:lnTo>
                  <a:pt x="306748" y="357303"/>
                </a:lnTo>
                <a:close/>
              </a:path>
            </a:pathLst>
          </a:custGeom>
          <a:solidFill>
            <a:srgbClr val="00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7" name="object 10">
            <a:extLst>
              <a:ext uri="{FF2B5EF4-FFF2-40B4-BE49-F238E27FC236}">
                <a16:creationId xmlns:a16="http://schemas.microsoft.com/office/drawing/2014/main" id="{A6D46AEF-67E9-4E57-A7F1-C202620F24D6}"/>
              </a:ext>
            </a:extLst>
          </p:cNvPr>
          <p:cNvSpPr/>
          <p:nvPr/>
        </p:nvSpPr>
        <p:spPr>
          <a:xfrm>
            <a:off x="9658113" y="3590002"/>
            <a:ext cx="366395" cy="357505"/>
          </a:xfrm>
          <a:custGeom>
            <a:avLst/>
            <a:gdLst/>
            <a:ahLst/>
            <a:cxnLst/>
            <a:rect l="l" t="t" r="r" b="b"/>
            <a:pathLst>
              <a:path w="366395" h="357505">
                <a:moveTo>
                  <a:pt x="306748" y="357303"/>
                </a:moveTo>
                <a:lnTo>
                  <a:pt x="59551" y="357303"/>
                </a:lnTo>
                <a:lnTo>
                  <a:pt x="47879" y="356148"/>
                </a:lnTo>
                <a:lnTo>
                  <a:pt x="36762" y="352769"/>
                </a:lnTo>
                <a:lnTo>
                  <a:pt x="4533" y="320541"/>
                </a:lnTo>
                <a:lnTo>
                  <a:pt x="0" y="297751"/>
                </a:lnTo>
                <a:lnTo>
                  <a:pt x="0" y="3"/>
                </a:lnTo>
                <a:lnTo>
                  <a:pt x="366299" y="3"/>
                </a:lnTo>
                <a:lnTo>
                  <a:pt x="366299" y="297751"/>
                </a:lnTo>
                <a:lnTo>
                  <a:pt x="361620" y="320931"/>
                </a:lnTo>
                <a:lnTo>
                  <a:pt x="348857" y="339860"/>
                </a:lnTo>
                <a:lnTo>
                  <a:pt x="329928" y="352623"/>
                </a:lnTo>
                <a:lnTo>
                  <a:pt x="306748" y="357303"/>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8" name="object 11">
            <a:extLst>
              <a:ext uri="{FF2B5EF4-FFF2-40B4-BE49-F238E27FC236}">
                <a16:creationId xmlns:a16="http://schemas.microsoft.com/office/drawing/2014/main" id="{163479AE-CB18-4810-B292-01E531392675}"/>
              </a:ext>
            </a:extLst>
          </p:cNvPr>
          <p:cNvSpPr/>
          <p:nvPr/>
        </p:nvSpPr>
        <p:spPr>
          <a:xfrm>
            <a:off x="11156139" y="3590002"/>
            <a:ext cx="366395" cy="357505"/>
          </a:xfrm>
          <a:custGeom>
            <a:avLst/>
            <a:gdLst/>
            <a:ahLst/>
            <a:cxnLst/>
            <a:rect l="l" t="t" r="r" b="b"/>
            <a:pathLst>
              <a:path w="366395" h="357505">
                <a:moveTo>
                  <a:pt x="306748" y="357303"/>
                </a:moveTo>
                <a:lnTo>
                  <a:pt x="59551" y="357303"/>
                </a:lnTo>
                <a:lnTo>
                  <a:pt x="47879" y="356148"/>
                </a:lnTo>
                <a:lnTo>
                  <a:pt x="10005" y="330790"/>
                </a:lnTo>
                <a:lnTo>
                  <a:pt x="0" y="297751"/>
                </a:lnTo>
                <a:lnTo>
                  <a:pt x="1" y="0"/>
                </a:lnTo>
                <a:lnTo>
                  <a:pt x="366302" y="4"/>
                </a:lnTo>
                <a:lnTo>
                  <a:pt x="366299" y="297751"/>
                </a:lnTo>
                <a:lnTo>
                  <a:pt x="361620" y="320931"/>
                </a:lnTo>
                <a:lnTo>
                  <a:pt x="348857" y="339860"/>
                </a:lnTo>
                <a:lnTo>
                  <a:pt x="329928" y="352623"/>
                </a:lnTo>
                <a:lnTo>
                  <a:pt x="306748" y="357303"/>
                </a:lnTo>
                <a:close/>
              </a:path>
            </a:pathLst>
          </a:custGeom>
          <a:solidFill>
            <a:srgbClr val="00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9" name="object 12">
            <a:extLst>
              <a:ext uri="{FF2B5EF4-FFF2-40B4-BE49-F238E27FC236}">
                <a16:creationId xmlns:a16="http://schemas.microsoft.com/office/drawing/2014/main" id="{1C32A65A-84A1-404A-B8B2-30FC67210AE7}"/>
              </a:ext>
            </a:extLst>
          </p:cNvPr>
          <p:cNvSpPr/>
          <p:nvPr/>
        </p:nvSpPr>
        <p:spPr>
          <a:xfrm>
            <a:off x="11156139" y="3590002"/>
            <a:ext cx="366395" cy="357505"/>
          </a:xfrm>
          <a:custGeom>
            <a:avLst/>
            <a:gdLst/>
            <a:ahLst/>
            <a:cxnLst/>
            <a:rect l="l" t="t" r="r" b="b"/>
            <a:pathLst>
              <a:path w="366395" h="357505">
                <a:moveTo>
                  <a:pt x="306748" y="357303"/>
                </a:moveTo>
                <a:lnTo>
                  <a:pt x="59551" y="357303"/>
                </a:lnTo>
                <a:lnTo>
                  <a:pt x="47879" y="356148"/>
                </a:lnTo>
                <a:lnTo>
                  <a:pt x="36761" y="352769"/>
                </a:lnTo>
                <a:lnTo>
                  <a:pt x="4533" y="320541"/>
                </a:lnTo>
                <a:lnTo>
                  <a:pt x="0" y="297751"/>
                </a:lnTo>
                <a:lnTo>
                  <a:pt x="0" y="3"/>
                </a:lnTo>
                <a:lnTo>
                  <a:pt x="366299" y="3"/>
                </a:lnTo>
                <a:lnTo>
                  <a:pt x="366299" y="297751"/>
                </a:lnTo>
                <a:lnTo>
                  <a:pt x="361620" y="320931"/>
                </a:lnTo>
                <a:lnTo>
                  <a:pt x="348857" y="339860"/>
                </a:lnTo>
                <a:lnTo>
                  <a:pt x="329928" y="352623"/>
                </a:lnTo>
                <a:lnTo>
                  <a:pt x="306748" y="357303"/>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0" name="object 13">
            <a:extLst>
              <a:ext uri="{FF2B5EF4-FFF2-40B4-BE49-F238E27FC236}">
                <a16:creationId xmlns:a16="http://schemas.microsoft.com/office/drawing/2014/main" id="{5B414E10-DCDB-4512-8BFE-A947D0070896}"/>
              </a:ext>
            </a:extLst>
          </p:cNvPr>
          <p:cNvSpPr/>
          <p:nvPr/>
        </p:nvSpPr>
        <p:spPr>
          <a:xfrm>
            <a:off x="10406613" y="2173702"/>
            <a:ext cx="366395" cy="357505"/>
          </a:xfrm>
          <a:custGeom>
            <a:avLst/>
            <a:gdLst/>
            <a:ahLst/>
            <a:cxnLst/>
            <a:rect l="l" t="t" r="r" b="b"/>
            <a:pathLst>
              <a:path w="366395" h="357505">
                <a:moveTo>
                  <a:pt x="306748" y="357302"/>
                </a:moveTo>
                <a:lnTo>
                  <a:pt x="59551" y="357302"/>
                </a:lnTo>
                <a:lnTo>
                  <a:pt x="47879" y="356148"/>
                </a:lnTo>
                <a:lnTo>
                  <a:pt x="10005" y="330790"/>
                </a:lnTo>
                <a:lnTo>
                  <a:pt x="0" y="297751"/>
                </a:lnTo>
                <a:lnTo>
                  <a:pt x="1" y="0"/>
                </a:lnTo>
                <a:lnTo>
                  <a:pt x="366302" y="4"/>
                </a:lnTo>
                <a:lnTo>
                  <a:pt x="366299" y="297751"/>
                </a:lnTo>
                <a:lnTo>
                  <a:pt x="361620" y="320931"/>
                </a:lnTo>
                <a:lnTo>
                  <a:pt x="348857" y="339860"/>
                </a:lnTo>
                <a:lnTo>
                  <a:pt x="329928" y="352623"/>
                </a:lnTo>
                <a:lnTo>
                  <a:pt x="306748" y="357302"/>
                </a:lnTo>
                <a:close/>
              </a:path>
            </a:pathLst>
          </a:custGeom>
          <a:solidFill>
            <a:srgbClr val="00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1" name="object 14">
            <a:extLst>
              <a:ext uri="{FF2B5EF4-FFF2-40B4-BE49-F238E27FC236}">
                <a16:creationId xmlns:a16="http://schemas.microsoft.com/office/drawing/2014/main" id="{9D37F4F6-76A2-4B63-AF5F-75F271FB04C9}"/>
              </a:ext>
            </a:extLst>
          </p:cNvPr>
          <p:cNvSpPr/>
          <p:nvPr/>
        </p:nvSpPr>
        <p:spPr>
          <a:xfrm>
            <a:off x="10406613" y="2173702"/>
            <a:ext cx="366395" cy="357505"/>
          </a:xfrm>
          <a:custGeom>
            <a:avLst/>
            <a:gdLst/>
            <a:ahLst/>
            <a:cxnLst/>
            <a:rect l="l" t="t" r="r" b="b"/>
            <a:pathLst>
              <a:path w="366395" h="357505">
                <a:moveTo>
                  <a:pt x="306748" y="357302"/>
                </a:moveTo>
                <a:lnTo>
                  <a:pt x="59551" y="357302"/>
                </a:lnTo>
                <a:lnTo>
                  <a:pt x="47879" y="356148"/>
                </a:lnTo>
                <a:lnTo>
                  <a:pt x="36761" y="352769"/>
                </a:lnTo>
                <a:lnTo>
                  <a:pt x="4533" y="320541"/>
                </a:lnTo>
                <a:lnTo>
                  <a:pt x="0" y="297751"/>
                </a:lnTo>
                <a:lnTo>
                  <a:pt x="0" y="2"/>
                </a:lnTo>
                <a:lnTo>
                  <a:pt x="366299" y="2"/>
                </a:lnTo>
                <a:lnTo>
                  <a:pt x="366299" y="297751"/>
                </a:lnTo>
                <a:lnTo>
                  <a:pt x="361620" y="320931"/>
                </a:lnTo>
                <a:lnTo>
                  <a:pt x="348857" y="339860"/>
                </a:lnTo>
                <a:lnTo>
                  <a:pt x="329928" y="352623"/>
                </a:lnTo>
                <a:lnTo>
                  <a:pt x="306748" y="357302"/>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2" name="object 15">
            <a:extLst>
              <a:ext uri="{FF2B5EF4-FFF2-40B4-BE49-F238E27FC236}">
                <a16:creationId xmlns:a16="http://schemas.microsoft.com/office/drawing/2014/main" id="{F970D2D2-54EC-4E43-B5D3-B3FADE8AE33E}"/>
              </a:ext>
            </a:extLst>
          </p:cNvPr>
          <p:cNvSpPr/>
          <p:nvPr/>
        </p:nvSpPr>
        <p:spPr>
          <a:xfrm>
            <a:off x="10081563" y="3768655"/>
            <a:ext cx="1017905" cy="0"/>
          </a:xfrm>
          <a:custGeom>
            <a:avLst/>
            <a:gdLst/>
            <a:ahLst/>
            <a:cxnLst/>
            <a:rect l="l" t="t" r="r" b="b"/>
            <a:pathLst>
              <a:path w="1017904">
                <a:moveTo>
                  <a:pt x="0" y="0"/>
                </a:moveTo>
                <a:lnTo>
                  <a:pt x="1017299" y="0"/>
                </a:lnTo>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3" name="object 16">
            <a:extLst>
              <a:ext uri="{FF2B5EF4-FFF2-40B4-BE49-F238E27FC236}">
                <a16:creationId xmlns:a16="http://schemas.microsoft.com/office/drawing/2014/main" id="{46D14891-CAAA-4B28-90EA-6545D414D574}"/>
              </a:ext>
            </a:extLst>
          </p:cNvPr>
          <p:cNvSpPr/>
          <p:nvPr/>
        </p:nvSpPr>
        <p:spPr>
          <a:xfrm>
            <a:off x="10038339" y="3752923"/>
            <a:ext cx="43815" cy="31750"/>
          </a:xfrm>
          <a:custGeom>
            <a:avLst/>
            <a:gdLst/>
            <a:ahLst/>
            <a:cxnLst/>
            <a:rect l="l" t="t" r="r" b="b"/>
            <a:pathLst>
              <a:path w="43815" h="31750">
                <a:moveTo>
                  <a:pt x="43224" y="31465"/>
                </a:moveTo>
                <a:lnTo>
                  <a:pt x="0" y="15732"/>
                </a:lnTo>
                <a:lnTo>
                  <a:pt x="43224" y="0"/>
                </a:lnTo>
                <a:lnTo>
                  <a:pt x="43224" y="31465"/>
                </a:lnTo>
                <a:close/>
              </a:path>
            </a:pathLst>
          </a:custGeom>
          <a:solidFill>
            <a:srgbClr val="006BA6"/>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4" name="object 17">
            <a:extLst>
              <a:ext uri="{FF2B5EF4-FFF2-40B4-BE49-F238E27FC236}">
                <a16:creationId xmlns:a16="http://schemas.microsoft.com/office/drawing/2014/main" id="{FB7B41CD-7869-4D40-8D2A-84859B759A61}"/>
              </a:ext>
            </a:extLst>
          </p:cNvPr>
          <p:cNvSpPr/>
          <p:nvPr/>
        </p:nvSpPr>
        <p:spPr>
          <a:xfrm>
            <a:off x="10038339" y="3752923"/>
            <a:ext cx="43815" cy="31750"/>
          </a:xfrm>
          <a:custGeom>
            <a:avLst/>
            <a:gdLst/>
            <a:ahLst/>
            <a:cxnLst/>
            <a:rect l="l" t="t" r="r" b="b"/>
            <a:pathLst>
              <a:path w="43815" h="31750">
                <a:moveTo>
                  <a:pt x="43224" y="0"/>
                </a:moveTo>
                <a:lnTo>
                  <a:pt x="0" y="15732"/>
                </a:lnTo>
                <a:lnTo>
                  <a:pt x="43224" y="31465"/>
                </a:lnTo>
                <a:lnTo>
                  <a:pt x="43224" y="0"/>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5" name="object 18">
            <a:extLst>
              <a:ext uri="{FF2B5EF4-FFF2-40B4-BE49-F238E27FC236}">
                <a16:creationId xmlns:a16="http://schemas.microsoft.com/office/drawing/2014/main" id="{A7C61D52-0922-4601-A819-D30C48EAAD97}"/>
              </a:ext>
            </a:extLst>
          </p:cNvPr>
          <p:cNvSpPr/>
          <p:nvPr/>
        </p:nvSpPr>
        <p:spPr>
          <a:xfrm>
            <a:off x="11098863" y="3752923"/>
            <a:ext cx="43815" cy="31750"/>
          </a:xfrm>
          <a:custGeom>
            <a:avLst/>
            <a:gdLst/>
            <a:ahLst/>
            <a:cxnLst/>
            <a:rect l="l" t="t" r="r" b="b"/>
            <a:pathLst>
              <a:path w="43815" h="31750">
                <a:moveTo>
                  <a:pt x="0" y="31465"/>
                </a:moveTo>
                <a:lnTo>
                  <a:pt x="0" y="0"/>
                </a:lnTo>
                <a:lnTo>
                  <a:pt x="43224" y="15732"/>
                </a:lnTo>
                <a:lnTo>
                  <a:pt x="0" y="31465"/>
                </a:lnTo>
                <a:close/>
              </a:path>
            </a:pathLst>
          </a:custGeom>
          <a:solidFill>
            <a:srgbClr val="006BA6"/>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6" name="object 19">
            <a:extLst>
              <a:ext uri="{FF2B5EF4-FFF2-40B4-BE49-F238E27FC236}">
                <a16:creationId xmlns:a16="http://schemas.microsoft.com/office/drawing/2014/main" id="{3F58329A-A59B-4212-8676-E5ADC2E240D8}"/>
              </a:ext>
            </a:extLst>
          </p:cNvPr>
          <p:cNvSpPr/>
          <p:nvPr/>
        </p:nvSpPr>
        <p:spPr>
          <a:xfrm>
            <a:off x="11098863" y="3752923"/>
            <a:ext cx="43815" cy="31750"/>
          </a:xfrm>
          <a:custGeom>
            <a:avLst/>
            <a:gdLst/>
            <a:ahLst/>
            <a:cxnLst/>
            <a:rect l="l" t="t" r="r" b="b"/>
            <a:pathLst>
              <a:path w="43815" h="31750">
                <a:moveTo>
                  <a:pt x="0" y="31465"/>
                </a:moveTo>
                <a:lnTo>
                  <a:pt x="43224" y="15732"/>
                </a:lnTo>
                <a:lnTo>
                  <a:pt x="0" y="0"/>
                </a:lnTo>
                <a:lnTo>
                  <a:pt x="0" y="31465"/>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7" name="object 20">
            <a:extLst>
              <a:ext uri="{FF2B5EF4-FFF2-40B4-BE49-F238E27FC236}">
                <a16:creationId xmlns:a16="http://schemas.microsoft.com/office/drawing/2014/main" id="{2E630865-153A-42F4-89B7-FD54D4F2EF2C}"/>
              </a:ext>
            </a:extLst>
          </p:cNvPr>
          <p:cNvSpPr txBox="1"/>
          <p:nvPr/>
        </p:nvSpPr>
        <p:spPr>
          <a:xfrm>
            <a:off x="10302701" y="3834569"/>
            <a:ext cx="421005" cy="238760"/>
          </a:xfrm>
          <a:prstGeom prst="rect">
            <a:avLst/>
          </a:prstGeom>
        </p:spPr>
        <p:txBody>
          <a:bodyPr vert="horz" wrap="square" lIns="0" tIns="12700" rIns="0" bIns="0" rtlCol="0">
            <a:spAutoFit/>
          </a:bodyPr>
          <a:lstStyle/>
          <a:p>
            <a:pPr marL="12700" defTabSz="914400">
              <a:spcBef>
                <a:spcPts val="100"/>
              </a:spcBef>
            </a:pPr>
            <a:r>
              <a:rPr sz="1400" spc="-5" dirty="0">
                <a:solidFill>
                  <a:prstClr val="black"/>
                </a:solidFill>
                <a:latin typeface="Arial"/>
                <a:cs typeface="Arial"/>
              </a:rPr>
              <a:t>2.0m</a:t>
            </a:r>
            <a:endParaRPr sz="1400" dirty="0">
              <a:solidFill>
                <a:prstClr val="black"/>
              </a:solidFill>
              <a:latin typeface="Arial"/>
              <a:cs typeface="Arial"/>
            </a:endParaRPr>
          </a:p>
        </p:txBody>
      </p:sp>
      <p:sp>
        <p:nvSpPr>
          <p:cNvPr id="18" name="object 21">
            <a:extLst>
              <a:ext uri="{FF2B5EF4-FFF2-40B4-BE49-F238E27FC236}">
                <a16:creationId xmlns:a16="http://schemas.microsoft.com/office/drawing/2014/main" id="{305C77A1-9BF4-4F07-B77C-03A833D8B27D}"/>
              </a:ext>
            </a:extLst>
          </p:cNvPr>
          <p:cNvSpPr txBox="1"/>
          <p:nvPr/>
        </p:nvSpPr>
        <p:spPr>
          <a:xfrm>
            <a:off x="9253439" y="4308769"/>
            <a:ext cx="2759710" cy="238760"/>
          </a:xfrm>
          <a:prstGeom prst="rect">
            <a:avLst/>
          </a:prstGeom>
        </p:spPr>
        <p:txBody>
          <a:bodyPr vert="horz" wrap="square" lIns="0" tIns="12700" rIns="0" bIns="0" rtlCol="0">
            <a:spAutoFit/>
          </a:bodyPr>
          <a:lstStyle/>
          <a:p>
            <a:pPr marL="12700" defTabSz="914400">
              <a:spcBef>
                <a:spcPts val="100"/>
              </a:spcBef>
            </a:pPr>
            <a:r>
              <a:rPr sz="1400" spc="-5" dirty="0">
                <a:solidFill>
                  <a:srgbClr val="063763"/>
                </a:solidFill>
                <a:latin typeface="Arial"/>
                <a:cs typeface="Arial"/>
              </a:rPr>
              <a:t>Seating </a:t>
            </a:r>
            <a:r>
              <a:rPr sz="1400" dirty="0">
                <a:solidFill>
                  <a:srgbClr val="063763"/>
                </a:solidFill>
                <a:latin typeface="Arial"/>
                <a:cs typeface="Arial"/>
              </a:rPr>
              <a:t>configuration </a:t>
            </a:r>
            <a:r>
              <a:rPr sz="1400" spc="-5" dirty="0">
                <a:solidFill>
                  <a:srgbClr val="063763"/>
                </a:solidFill>
                <a:latin typeface="Arial"/>
                <a:cs typeface="Arial"/>
              </a:rPr>
              <a:t>at each</a:t>
            </a:r>
            <a:r>
              <a:rPr sz="1400" spc="-90" dirty="0">
                <a:solidFill>
                  <a:srgbClr val="063763"/>
                </a:solidFill>
                <a:latin typeface="Arial"/>
                <a:cs typeface="Arial"/>
              </a:rPr>
              <a:t> </a:t>
            </a:r>
            <a:r>
              <a:rPr sz="1400" spc="-5" dirty="0">
                <a:solidFill>
                  <a:srgbClr val="063763"/>
                </a:solidFill>
                <a:latin typeface="Arial"/>
                <a:cs typeface="Arial"/>
              </a:rPr>
              <a:t>table</a:t>
            </a:r>
            <a:endParaRPr sz="1400" dirty="0">
              <a:solidFill>
                <a:prstClr val="black"/>
              </a:solidFill>
              <a:latin typeface="Arial"/>
              <a:cs typeface="Arial"/>
            </a:endParaRPr>
          </a:p>
        </p:txBody>
      </p:sp>
      <p:sp>
        <p:nvSpPr>
          <p:cNvPr id="19" name="object 22">
            <a:extLst>
              <a:ext uri="{FF2B5EF4-FFF2-40B4-BE49-F238E27FC236}">
                <a16:creationId xmlns:a16="http://schemas.microsoft.com/office/drawing/2014/main" id="{A18B5D48-D9EB-497C-BB65-EFAC69C3E3A0}"/>
              </a:ext>
            </a:extLst>
          </p:cNvPr>
          <p:cNvSpPr/>
          <p:nvPr/>
        </p:nvSpPr>
        <p:spPr>
          <a:xfrm>
            <a:off x="9347613" y="2079718"/>
            <a:ext cx="2484755" cy="466725"/>
          </a:xfrm>
          <a:custGeom>
            <a:avLst/>
            <a:gdLst/>
            <a:ahLst/>
            <a:cxnLst/>
            <a:rect l="l" t="t" r="r" b="b"/>
            <a:pathLst>
              <a:path w="2484754" h="466725">
                <a:moveTo>
                  <a:pt x="2406598" y="466199"/>
                </a:moveTo>
                <a:lnTo>
                  <a:pt x="77701" y="466199"/>
                </a:lnTo>
                <a:lnTo>
                  <a:pt x="47456" y="460093"/>
                </a:lnTo>
                <a:lnTo>
                  <a:pt x="22758" y="443441"/>
                </a:lnTo>
                <a:lnTo>
                  <a:pt x="6106" y="418743"/>
                </a:lnTo>
                <a:lnTo>
                  <a:pt x="0" y="388498"/>
                </a:lnTo>
                <a:lnTo>
                  <a:pt x="0" y="77701"/>
                </a:lnTo>
                <a:lnTo>
                  <a:pt x="6106" y="47456"/>
                </a:lnTo>
                <a:lnTo>
                  <a:pt x="22758" y="22758"/>
                </a:lnTo>
                <a:lnTo>
                  <a:pt x="47456" y="6106"/>
                </a:lnTo>
                <a:lnTo>
                  <a:pt x="77701" y="0"/>
                </a:lnTo>
                <a:lnTo>
                  <a:pt x="2406598" y="0"/>
                </a:lnTo>
                <a:lnTo>
                  <a:pt x="2449707" y="13054"/>
                </a:lnTo>
                <a:lnTo>
                  <a:pt x="2478385" y="47966"/>
                </a:lnTo>
                <a:lnTo>
                  <a:pt x="2484299" y="77701"/>
                </a:lnTo>
                <a:lnTo>
                  <a:pt x="2484299" y="388498"/>
                </a:lnTo>
                <a:lnTo>
                  <a:pt x="2478193" y="418743"/>
                </a:lnTo>
                <a:lnTo>
                  <a:pt x="2461541" y="443441"/>
                </a:lnTo>
                <a:lnTo>
                  <a:pt x="2436843" y="460093"/>
                </a:lnTo>
                <a:lnTo>
                  <a:pt x="2406598" y="466199"/>
                </a:lnTo>
                <a:close/>
              </a:path>
            </a:pathLst>
          </a:custGeom>
          <a:solidFill>
            <a:srgbClr val="B7B7B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0" name="object 23">
            <a:extLst>
              <a:ext uri="{FF2B5EF4-FFF2-40B4-BE49-F238E27FC236}">
                <a16:creationId xmlns:a16="http://schemas.microsoft.com/office/drawing/2014/main" id="{02BADE64-5CC5-4BF8-96C8-A9818122750A}"/>
              </a:ext>
            </a:extLst>
          </p:cNvPr>
          <p:cNvSpPr/>
          <p:nvPr/>
        </p:nvSpPr>
        <p:spPr>
          <a:xfrm>
            <a:off x="9347613" y="2079718"/>
            <a:ext cx="2484755" cy="466725"/>
          </a:xfrm>
          <a:custGeom>
            <a:avLst/>
            <a:gdLst/>
            <a:ahLst/>
            <a:cxnLst/>
            <a:rect l="l" t="t" r="r" b="b"/>
            <a:pathLst>
              <a:path w="2484754" h="466725">
                <a:moveTo>
                  <a:pt x="0" y="77701"/>
                </a:moveTo>
                <a:lnTo>
                  <a:pt x="6106" y="47456"/>
                </a:lnTo>
                <a:lnTo>
                  <a:pt x="22758" y="22758"/>
                </a:lnTo>
                <a:lnTo>
                  <a:pt x="47456" y="6106"/>
                </a:lnTo>
                <a:lnTo>
                  <a:pt x="77701" y="0"/>
                </a:lnTo>
                <a:lnTo>
                  <a:pt x="2406598" y="0"/>
                </a:lnTo>
                <a:lnTo>
                  <a:pt x="2449707" y="13054"/>
                </a:lnTo>
                <a:lnTo>
                  <a:pt x="2478385" y="47966"/>
                </a:lnTo>
                <a:lnTo>
                  <a:pt x="2484299" y="77701"/>
                </a:lnTo>
                <a:lnTo>
                  <a:pt x="2484299" y="388498"/>
                </a:lnTo>
                <a:lnTo>
                  <a:pt x="2478193" y="418743"/>
                </a:lnTo>
                <a:lnTo>
                  <a:pt x="2461541" y="443441"/>
                </a:lnTo>
                <a:lnTo>
                  <a:pt x="2436843" y="460093"/>
                </a:lnTo>
                <a:lnTo>
                  <a:pt x="2406598" y="466199"/>
                </a:lnTo>
                <a:lnTo>
                  <a:pt x="77701" y="466199"/>
                </a:lnTo>
                <a:lnTo>
                  <a:pt x="47456" y="460093"/>
                </a:lnTo>
                <a:lnTo>
                  <a:pt x="22758" y="443441"/>
                </a:lnTo>
                <a:lnTo>
                  <a:pt x="6106" y="418743"/>
                </a:lnTo>
                <a:lnTo>
                  <a:pt x="0" y="388498"/>
                </a:lnTo>
                <a:lnTo>
                  <a:pt x="0" y="77701"/>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1" name="object 24">
            <a:extLst>
              <a:ext uri="{FF2B5EF4-FFF2-40B4-BE49-F238E27FC236}">
                <a16:creationId xmlns:a16="http://schemas.microsoft.com/office/drawing/2014/main" id="{2816C5B4-CCC6-4E10-9B9B-394F2EED3338}"/>
              </a:ext>
            </a:extLst>
          </p:cNvPr>
          <p:cNvSpPr/>
          <p:nvPr/>
        </p:nvSpPr>
        <p:spPr>
          <a:xfrm>
            <a:off x="8859139" y="2113893"/>
            <a:ext cx="466725" cy="1517650"/>
          </a:xfrm>
          <a:custGeom>
            <a:avLst/>
            <a:gdLst/>
            <a:ahLst/>
            <a:cxnLst/>
            <a:rect l="l" t="t" r="r" b="b"/>
            <a:pathLst>
              <a:path w="466725" h="1517650">
                <a:moveTo>
                  <a:pt x="388498" y="1517099"/>
                </a:moveTo>
                <a:lnTo>
                  <a:pt x="77701" y="1517099"/>
                </a:lnTo>
                <a:lnTo>
                  <a:pt x="47456" y="1510993"/>
                </a:lnTo>
                <a:lnTo>
                  <a:pt x="22758" y="1494341"/>
                </a:lnTo>
                <a:lnTo>
                  <a:pt x="6106" y="1469643"/>
                </a:lnTo>
                <a:lnTo>
                  <a:pt x="0" y="1439398"/>
                </a:lnTo>
                <a:lnTo>
                  <a:pt x="0" y="77701"/>
                </a:lnTo>
                <a:lnTo>
                  <a:pt x="6106" y="47456"/>
                </a:lnTo>
                <a:lnTo>
                  <a:pt x="22758" y="22758"/>
                </a:lnTo>
                <a:lnTo>
                  <a:pt x="47456" y="6106"/>
                </a:lnTo>
                <a:lnTo>
                  <a:pt x="77701" y="0"/>
                </a:lnTo>
                <a:lnTo>
                  <a:pt x="388498" y="0"/>
                </a:lnTo>
                <a:lnTo>
                  <a:pt x="418743" y="6106"/>
                </a:lnTo>
                <a:lnTo>
                  <a:pt x="443441" y="22758"/>
                </a:lnTo>
                <a:lnTo>
                  <a:pt x="460093" y="47456"/>
                </a:lnTo>
                <a:lnTo>
                  <a:pt x="466199" y="77701"/>
                </a:lnTo>
                <a:lnTo>
                  <a:pt x="466199" y="1439398"/>
                </a:lnTo>
                <a:lnTo>
                  <a:pt x="453145" y="1482507"/>
                </a:lnTo>
                <a:lnTo>
                  <a:pt x="418233" y="1511185"/>
                </a:lnTo>
                <a:lnTo>
                  <a:pt x="388498" y="1517099"/>
                </a:lnTo>
                <a:close/>
              </a:path>
            </a:pathLst>
          </a:custGeom>
          <a:solidFill>
            <a:srgbClr val="B7B7B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2" name="object 25">
            <a:extLst>
              <a:ext uri="{FF2B5EF4-FFF2-40B4-BE49-F238E27FC236}">
                <a16:creationId xmlns:a16="http://schemas.microsoft.com/office/drawing/2014/main" id="{FD06CC11-57B2-4927-A8D9-9183D763C987}"/>
              </a:ext>
            </a:extLst>
          </p:cNvPr>
          <p:cNvSpPr/>
          <p:nvPr/>
        </p:nvSpPr>
        <p:spPr>
          <a:xfrm>
            <a:off x="8859139" y="2113893"/>
            <a:ext cx="466725" cy="1517650"/>
          </a:xfrm>
          <a:custGeom>
            <a:avLst/>
            <a:gdLst/>
            <a:ahLst/>
            <a:cxnLst/>
            <a:rect l="l" t="t" r="r" b="b"/>
            <a:pathLst>
              <a:path w="466725" h="1517650">
                <a:moveTo>
                  <a:pt x="388498" y="0"/>
                </a:moveTo>
                <a:lnTo>
                  <a:pt x="418743" y="6106"/>
                </a:lnTo>
                <a:lnTo>
                  <a:pt x="443441" y="22758"/>
                </a:lnTo>
                <a:lnTo>
                  <a:pt x="460093" y="47456"/>
                </a:lnTo>
                <a:lnTo>
                  <a:pt x="466199" y="77701"/>
                </a:lnTo>
                <a:lnTo>
                  <a:pt x="466199" y="1439398"/>
                </a:lnTo>
                <a:lnTo>
                  <a:pt x="453145" y="1482507"/>
                </a:lnTo>
                <a:lnTo>
                  <a:pt x="418233" y="1511185"/>
                </a:lnTo>
                <a:lnTo>
                  <a:pt x="388498" y="1517099"/>
                </a:lnTo>
                <a:lnTo>
                  <a:pt x="77701" y="1517099"/>
                </a:lnTo>
                <a:lnTo>
                  <a:pt x="47456" y="1510993"/>
                </a:lnTo>
                <a:lnTo>
                  <a:pt x="22758" y="1494341"/>
                </a:lnTo>
                <a:lnTo>
                  <a:pt x="6106" y="1469643"/>
                </a:lnTo>
                <a:lnTo>
                  <a:pt x="0" y="1439398"/>
                </a:lnTo>
                <a:lnTo>
                  <a:pt x="0" y="77701"/>
                </a:lnTo>
                <a:lnTo>
                  <a:pt x="6106" y="47456"/>
                </a:lnTo>
                <a:lnTo>
                  <a:pt x="22758" y="22758"/>
                </a:lnTo>
                <a:lnTo>
                  <a:pt x="47456" y="6106"/>
                </a:lnTo>
                <a:lnTo>
                  <a:pt x="77701" y="0"/>
                </a:lnTo>
                <a:lnTo>
                  <a:pt x="388498" y="0"/>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3" name="object 26">
            <a:extLst>
              <a:ext uri="{FF2B5EF4-FFF2-40B4-BE49-F238E27FC236}">
                <a16:creationId xmlns:a16="http://schemas.microsoft.com/office/drawing/2014/main" id="{9322FE1A-397D-4CC0-A844-C148ABB66406}"/>
              </a:ext>
            </a:extLst>
          </p:cNvPr>
          <p:cNvSpPr/>
          <p:nvPr/>
        </p:nvSpPr>
        <p:spPr>
          <a:xfrm>
            <a:off x="8497339" y="2689305"/>
            <a:ext cx="357505" cy="366395"/>
          </a:xfrm>
          <a:custGeom>
            <a:avLst/>
            <a:gdLst/>
            <a:ahLst/>
            <a:cxnLst/>
            <a:rect l="l" t="t" r="r" b="b"/>
            <a:pathLst>
              <a:path w="357504" h="366394">
                <a:moveTo>
                  <a:pt x="357298" y="366303"/>
                </a:moveTo>
                <a:lnTo>
                  <a:pt x="59551" y="366299"/>
                </a:lnTo>
                <a:lnTo>
                  <a:pt x="17442" y="348857"/>
                </a:lnTo>
                <a:lnTo>
                  <a:pt x="0" y="306748"/>
                </a:lnTo>
                <a:lnTo>
                  <a:pt x="0" y="59551"/>
                </a:lnTo>
                <a:lnTo>
                  <a:pt x="17442" y="17442"/>
                </a:lnTo>
                <a:lnTo>
                  <a:pt x="59551" y="0"/>
                </a:lnTo>
                <a:lnTo>
                  <a:pt x="357302" y="1"/>
                </a:lnTo>
                <a:lnTo>
                  <a:pt x="357298" y="366303"/>
                </a:lnTo>
                <a:close/>
              </a:path>
            </a:pathLst>
          </a:custGeom>
          <a:solidFill>
            <a:srgbClr val="00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4" name="object 27">
            <a:extLst>
              <a:ext uri="{FF2B5EF4-FFF2-40B4-BE49-F238E27FC236}">
                <a16:creationId xmlns:a16="http://schemas.microsoft.com/office/drawing/2014/main" id="{30BCCE19-1A3A-4D73-A52B-824C114856D5}"/>
              </a:ext>
            </a:extLst>
          </p:cNvPr>
          <p:cNvSpPr/>
          <p:nvPr/>
        </p:nvSpPr>
        <p:spPr>
          <a:xfrm>
            <a:off x="8497339" y="2689305"/>
            <a:ext cx="357505" cy="366395"/>
          </a:xfrm>
          <a:custGeom>
            <a:avLst/>
            <a:gdLst/>
            <a:ahLst/>
            <a:cxnLst/>
            <a:rect l="l" t="t" r="r" b="b"/>
            <a:pathLst>
              <a:path w="357504" h="366394">
                <a:moveTo>
                  <a:pt x="0" y="306748"/>
                </a:moveTo>
                <a:lnTo>
                  <a:pt x="0" y="59551"/>
                </a:lnTo>
                <a:lnTo>
                  <a:pt x="1154" y="47879"/>
                </a:lnTo>
                <a:lnTo>
                  <a:pt x="4533" y="36761"/>
                </a:lnTo>
                <a:lnTo>
                  <a:pt x="36761" y="4533"/>
                </a:lnTo>
                <a:lnTo>
                  <a:pt x="59551" y="0"/>
                </a:lnTo>
                <a:lnTo>
                  <a:pt x="357299" y="0"/>
                </a:lnTo>
                <a:lnTo>
                  <a:pt x="357299" y="366299"/>
                </a:lnTo>
                <a:lnTo>
                  <a:pt x="59551" y="366299"/>
                </a:lnTo>
                <a:lnTo>
                  <a:pt x="36371" y="361620"/>
                </a:lnTo>
                <a:lnTo>
                  <a:pt x="17442" y="348857"/>
                </a:lnTo>
                <a:lnTo>
                  <a:pt x="4679" y="329928"/>
                </a:lnTo>
                <a:lnTo>
                  <a:pt x="0" y="306748"/>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5" name="object 28">
            <a:extLst>
              <a:ext uri="{FF2B5EF4-FFF2-40B4-BE49-F238E27FC236}">
                <a16:creationId xmlns:a16="http://schemas.microsoft.com/office/drawing/2014/main" id="{9517AFDA-A3AD-4018-9D55-C4630E0C23C0}"/>
              </a:ext>
            </a:extLst>
          </p:cNvPr>
          <p:cNvSpPr/>
          <p:nvPr/>
        </p:nvSpPr>
        <p:spPr>
          <a:xfrm>
            <a:off x="11156136" y="1722431"/>
            <a:ext cx="366395" cy="357505"/>
          </a:xfrm>
          <a:custGeom>
            <a:avLst/>
            <a:gdLst/>
            <a:ahLst/>
            <a:cxnLst/>
            <a:rect l="l" t="t" r="r" b="b"/>
            <a:pathLst>
              <a:path w="366395" h="357505">
                <a:moveTo>
                  <a:pt x="366301" y="357302"/>
                </a:moveTo>
                <a:lnTo>
                  <a:pt x="0" y="357298"/>
                </a:lnTo>
                <a:lnTo>
                  <a:pt x="2" y="59551"/>
                </a:lnTo>
                <a:lnTo>
                  <a:pt x="4682" y="36371"/>
                </a:lnTo>
                <a:lnTo>
                  <a:pt x="17445" y="17442"/>
                </a:lnTo>
                <a:lnTo>
                  <a:pt x="36374" y="4679"/>
                </a:lnTo>
                <a:lnTo>
                  <a:pt x="59554" y="0"/>
                </a:lnTo>
                <a:lnTo>
                  <a:pt x="306751" y="0"/>
                </a:lnTo>
                <a:lnTo>
                  <a:pt x="348860" y="17442"/>
                </a:lnTo>
                <a:lnTo>
                  <a:pt x="366302" y="59551"/>
                </a:lnTo>
                <a:lnTo>
                  <a:pt x="366301" y="357302"/>
                </a:lnTo>
                <a:close/>
              </a:path>
            </a:pathLst>
          </a:custGeom>
          <a:solidFill>
            <a:srgbClr val="00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6" name="object 29">
            <a:extLst>
              <a:ext uri="{FF2B5EF4-FFF2-40B4-BE49-F238E27FC236}">
                <a16:creationId xmlns:a16="http://schemas.microsoft.com/office/drawing/2014/main" id="{2320D3B5-706E-4B6B-992E-873F7001CAE8}"/>
              </a:ext>
            </a:extLst>
          </p:cNvPr>
          <p:cNvSpPr/>
          <p:nvPr/>
        </p:nvSpPr>
        <p:spPr>
          <a:xfrm>
            <a:off x="11156136" y="1722431"/>
            <a:ext cx="366395" cy="357505"/>
          </a:xfrm>
          <a:custGeom>
            <a:avLst/>
            <a:gdLst/>
            <a:ahLst/>
            <a:cxnLst/>
            <a:rect l="l" t="t" r="r" b="b"/>
            <a:pathLst>
              <a:path w="366395" h="357505">
                <a:moveTo>
                  <a:pt x="59554" y="0"/>
                </a:moveTo>
                <a:lnTo>
                  <a:pt x="306751" y="0"/>
                </a:lnTo>
                <a:lnTo>
                  <a:pt x="318423" y="1154"/>
                </a:lnTo>
                <a:lnTo>
                  <a:pt x="329541" y="4533"/>
                </a:lnTo>
                <a:lnTo>
                  <a:pt x="361769" y="36761"/>
                </a:lnTo>
                <a:lnTo>
                  <a:pt x="366302" y="59551"/>
                </a:lnTo>
                <a:lnTo>
                  <a:pt x="366302" y="357299"/>
                </a:lnTo>
                <a:lnTo>
                  <a:pt x="2" y="357299"/>
                </a:lnTo>
                <a:lnTo>
                  <a:pt x="2" y="59551"/>
                </a:lnTo>
                <a:lnTo>
                  <a:pt x="4682" y="36371"/>
                </a:lnTo>
                <a:lnTo>
                  <a:pt x="17445" y="17442"/>
                </a:lnTo>
                <a:lnTo>
                  <a:pt x="36374" y="4679"/>
                </a:lnTo>
                <a:lnTo>
                  <a:pt x="59554" y="0"/>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7" name="object 30">
            <a:extLst>
              <a:ext uri="{FF2B5EF4-FFF2-40B4-BE49-F238E27FC236}">
                <a16:creationId xmlns:a16="http://schemas.microsoft.com/office/drawing/2014/main" id="{9630227C-529D-4069-AA69-8A28E8C7E4BE}"/>
              </a:ext>
            </a:extLst>
          </p:cNvPr>
          <p:cNvSpPr/>
          <p:nvPr/>
        </p:nvSpPr>
        <p:spPr>
          <a:xfrm>
            <a:off x="9658110" y="1722431"/>
            <a:ext cx="366395" cy="357505"/>
          </a:xfrm>
          <a:custGeom>
            <a:avLst/>
            <a:gdLst/>
            <a:ahLst/>
            <a:cxnLst/>
            <a:rect l="l" t="t" r="r" b="b"/>
            <a:pathLst>
              <a:path w="366395" h="357505">
                <a:moveTo>
                  <a:pt x="366301" y="357302"/>
                </a:moveTo>
                <a:lnTo>
                  <a:pt x="0" y="357298"/>
                </a:lnTo>
                <a:lnTo>
                  <a:pt x="2" y="59551"/>
                </a:lnTo>
                <a:lnTo>
                  <a:pt x="4682" y="36371"/>
                </a:lnTo>
                <a:lnTo>
                  <a:pt x="17445" y="17442"/>
                </a:lnTo>
                <a:lnTo>
                  <a:pt x="36374" y="4679"/>
                </a:lnTo>
                <a:lnTo>
                  <a:pt x="59554" y="0"/>
                </a:lnTo>
                <a:lnTo>
                  <a:pt x="306751" y="0"/>
                </a:lnTo>
                <a:lnTo>
                  <a:pt x="348860" y="17442"/>
                </a:lnTo>
                <a:lnTo>
                  <a:pt x="366302" y="59551"/>
                </a:lnTo>
                <a:lnTo>
                  <a:pt x="366301" y="357302"/>
                </a:lnTo>
                <a:close/>
              </a:path>
            </a:pathLst>
          </a:custGeom>
          <a:solidFill>
            <a:srgbClr val="00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8" name="object 31">
            <a:extLst>
              <a:ext uri="{FF2B5EF4-FFF2-40B4-BE49-F238E27FC236}">
                <a16:creationId xmlns:a16="http://schemas.microsoft.com/office/drawing/2014/main" id="{828370FD-2D17-4841-A2DB-4E8166183686}"/>
              </a:ext>
            </a:extLst>
          </p:cNvPr>
          <p:cNvSpPr/>
          <p:nvPr/>
        </p:nvSpPr>
        <p:spPr>
          <a:xfrm>
            <a:off x="9658110" y="1722431"/>
            <a:ext cx="366395" cy="357505"/>
          </a:xfrm>
          <a:custGeom>
            <a:avLst/>
            <a:gdLst/>
            <a:ahLst/>
            <a:cxnLst/>
            <a:rect l="l" t="t" r="r" b="b"/>
            <a:pathLst>
              <a:path w="366395" h="357505">
                <a:moveTo>
                  <a:pt x="59554" y="0"/>
                </a:moveTo>
                <a:lnTo>
                  <a:pt x="306751" y="0"/>
                </a:lnTo>
                <a:lnTo>
                  <a:pt x="318423" y="1154"/>
                </a:lnTo>
                <a:lnTo>
                  <a:pt x="329541" y="4533"/>
                </a:lnTo>
                <a:lnTo>
                  <a:pt x="361769" y="36761"/>
                </a:lnTo>
                <a:lnTo>
                  <a:pt x="366302" y="59551"/>
                </a:lnTo>
                <a:lnTo>
                  <a:pt x="366302" y="357299"/>
                </a:lnTo>
                <a:lnTo>
                  <a:pt x="2" y="357299"/>
                </a:lnTo>
                <a:lnTo>
                  <a:pt x="2" y="59551"/>
                </a:lnTo>
                <a:lnTo>
                  <a:pt x="4682" y="36371"/>
                </a:lnTo>
                <a:lnTo>
                  <a:pt x="17445" y="17442"/>
                </a:lnTo>
                <a:lnTo>
                  <a:pt x="36374" y="4679"/>
                </a:lnTo>
                <a:lnTo>
                  <a:pt x="59554" y="0"/>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9" name="object 32">
            <a:extLst>
              <a:ext uri="{FF2B5EF4-FFF2-40B4-BE49-F238E27FC236}">
                <a16:creationId xmlns:a16="http://schemas.microsoft.com/office/drawing/2014/main" id="{AE3D400F-2143-4A67-84FD-594B4BC8D3C3}"/>
              </a:ext>
            </a:extLst>
          </p:cNvPr>
          <p:cNvSpPr txBox="1"/>
          <p:nvPr/>
        </p:nvSpPr>
        <p:spPr>
          <a:xfrm>
            <a:off x="10228026" y="1875344"/>
            <a:ext cx="421005" cy="238760"/>
          </a:xfrm>
          <a:prstGeom prst="rect">
            <a:avLst/>
          </a:prstGeom>
        </p:spPr>
        <p:txBody>
          <a:bodyPr vert="horz" wrap="square" lIns="0" tIns="12700" rIns="0" bIns="0" rtlCol="0">
            <a:spAutoFit/>
          </a:bodyPr>
          <a:lstStyle/>
          <a:p>
            <a:pPr marL="12700" defTabSz="914400">
              <a:spcBef>
                <a:spcPts val="100"/>
              </a:spcBef>
            </a:pPr>
            <a:r>
              <a:rPr sz="1400" spc="-5" dirty="0">
                <a:solidFill>
                  <a:prstClr val="black"/>
                </a:solidFill>
                <a:latin typeface="Arial"/>
                <a:cs typeface="Arial"/>
              </a:rPr>
              <a:t>2.0m</a:t>
            </a:r>
            <a:endParaRPr sz="1400" dirty="0">
              <a:solidFill>
                <a:prstClr val="black"/>
              </a:solidFill>
              <a:latin typeface="Arial"/>
              <a:cs typeface="Arial"/>
            </a:endParaRPr>
          </a:p>
        </p:txBody>
      </p:sp>
      <p:sp>
        <p:nvSpPr>
          <p:cNvPr id="30" name="object 33">
            <a:extLst>
              <a:ext uri="{FF2B5EF4-FFF2-40B4-BE49-F238E27FC236}">
                <a16:creationId xmlns:a16="http://schemas.microsoft.com/office/drawing/2014/main" id="{910B94F5-74B9-4468-9D28-CCB0DBD15AD1}"/>
              </a:ext>
            </a:extLst>
          </p:cNvPr>
          <p:cNvSpPr/>
          <p:nvPr/>
        </p:nvSpPr>
        <p:spPr>
          <a:xfrm>
            <a:off x="10081114" y="1831881"/>
            <a:ext cx="1017905" cy="0"/>
          </a:xfrm>
          <a:custGeom>
            <a:avLst/>
            <a:gdLst/>
            <a:ahLst/>
            <a:cxnLst/>
            <a:rect l="l" t="t" r="r" b="b"/>
            <a:pathLst>
              <a:path w="1017904">
                <a:moveTo>
                  <a:pt x="0" y="0"/>
                </a:moveTo>
                <a:lnTo>
                  <a:pt x="1017299" y="0"/>
                </a:lnTo>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31" name="object 34">
            <a:extLst>
              <a:ext uri="{FF2B5EF4-FFF2-40B4-BE49-F238E27FC236}">
                <a16:creationId xmlns:a16="http://schemas.microsoft.com/office/drawing/2014/main" id="{F2ED91A6-836B-434F-B3D4-B25768B582C4}"/>
              </a:ext>
            </a:extLst>
          </p:cNvPr>
          <p:cNvSpPr/>
          <p:nvPr/>
        </p:nvSpPr>
        <p:spPr>
          <a:xfrm>
            <a:off x="10037888" y="1816148"/>
            <a:ext cx="43815" cy="31750"/>
          </a:xfrm>
          <a:custGeom>
            <a:avLst/>
            <a:gdLst/>
            <a:ahLst/>
            <a:cxnLst/>
            <a:rect l="l" t="t" r="r" b="b"/>
            <a:pathLst>
              <a:path w="43815" h="31750">
                <a:moveTo>
                  <a:pt x="43224" y="31465"/>
                </a:moveTo>
                <a:lnTo>
                  <a:pt x="0" y="15732"/>
                </a:lnTo>
                <a:lnTo>
                  <a:pt x="43224" y="0"/>
                </a:lnTo>
                <a:lnTo>
                  <a:pt x="43224" y="31465"/>
                </a:lnTo>
                <a:close/>
              </a:path>
            </a:pathLst>
          </a:custGeom>
          <a:solidFill>
            <a:srgbClr val="006BA6"/>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32" name="object 35">
            <a:extLst>
              <a:ext uri="{FF2B5EF4-FFF2-40B4-BE49-F238E27FC236}">
                <a16:creationId xmlns:a16="http://schemas.microsoft.com/office/drawing/2014/main" id="{01C312AF-CD59-45C2-A817-2699DCFB6181}"/>
              </a:ext>
            </a:extLst>
          </p:cNvPr>
          <p:cNvSpPr/>
          <p:nvPr/>
        </p:nvSpPr>
        <p:spPr>
          <a:xfrm>
            <a:off x="10037888" y="1816148"/>
            <a:ext cx="43815" cy="31750"/>
          </a:xfrm>
          <a:custGeom>
            <a:avLst/>
            <a:gdLst/>
            <a:ahLst/>
            <a:cxnLst/>
            <a:rect l="l" t="t" r="r" b="b"/>
            <a:pathLst>
              <a:path w="43815" h="31750">
                <a:moveTo>
                  <a:pt x="43224" y="0"/>
                </a:moveTo>
                <a:lnTo>
                  <a:pt x="0" y="15732"/>
                </a:lnTo>
                <a:lnTo>
                  <a:pt x="43224" y="31465"/>
                </a:lnTo>
                <a:lnTo>
                  <a:pt x="43224" y="0"/>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33" name="object 36">
            <a:extLst>
              <a:ext uri="{FF2B5EF4-FFF2-40B4-BE49-F238E27FC236}">
                <a16:creationId xmlns:a16="http://schemas.microsoft.com/office/drawing/2014/main" id="{6F73A9B2-668A-4148-9C8E-686272E2F1E9}"/>
              </a:ext>
            </a:extLst>
          </p:cNvPr>
          <p:cNvSpPr/>
          <p:nvPr/>
        </p:nvSpPr>
        <p:spPr>
          <a:xfrm>
            <a:off x="11098414" y="1816148"/>
            <a:ext cx="43815" cy="31750"/>
          </a:xfrm>
          <a:custGeom>
            <a:avLst/>
            <a:gdLst/>
            <a:ahLst/>
            <a:cxnLst/>
            <a:rect l="l" t="t" r="r" b="b"/>
            <a:pathLst>
              <a:path w="43815" h="31750">
                <a:moveTo>
                  <a:pt x="0" y="31465"/>
                </a:moveTo>
                <a:lnTo>
                  <a:pt x="0" y="0"/>
                </a:lnTo>
                <a:lnTo>
                  <a:pt x="43224" y="15732"/>
                </a:lnTo>
                <a:lnTo>
                  <a:pt x="0" y="31465"/>
                </a:lnTo>
                <a:close/>
              </a:path>
            </a:pathLst>
          </a:custGeom>
          <a:solidFill>
            <a:srgbClr val="006BA6"/>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34" name="object 37">
            <a:extLst>
              <a:ext uri="{FF2B5EF4-FFF2-40B4-BE49-F238E27FC236}">
                <a16:creationId xmlns:a16="http://schemas.microsoft.com/office/drawing/2014/main" id="{F4A93888-BDBD-4312-845C-258CA42CA6F9}"/>
              </a:ext>
            </a:extLst>
          </p:cNvPr>
          <p:cNvSpPr/>
          <p:nvPr/>
        </p:nvSpPr>
        <p:spPr>
          <a:xfrm>
            <a:off x="11098414" y="1816148"/>
            <a:ext cx="43815" cy="31750"/>
          </a:xfrm>
          <a:custGeom>
            <a:avLst/>
            <a:gdLst/>
            <a:ahLst/>
            <a:cxnLst/>
            <a:rect l="l" t="t" r="r" b="b"/>
            <a:pathLst>
              <a:path w="43815" h="31750">
                <a:moveTo>
                  <a:pt x="0" y="31465"/>
                </a:moveTo>
                <a:lnTo>
                  <a:pt x="43224" y="15732"/>
                </a:lnTo>
                <a:lnTo>
                  <a:pt x="0" y="0"/>
                </a:lnTo>
                <a:lnTo>
                  <a:pt x="0" y="31465"/>
                </a:lnTo>
                <a:close/>
              </a:path>
            </a:pathLst>
          </a:custGeom>
          <a:ln w="9524">
            <a:solidFill>
              <a:srgbClr val="006BA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35" name="object 3">
            <a:extLst>
              <a:ext uri="{FF2B5EF4-FFF2-40B4-BE49-F238E27FC236}">
                <a16:creationId xmlns:a16="http://schemas.microsoft.com/office/drawing/2014/main" id="{E293E4A4-8329-4BAE-ACAC-DDECF40B0CFE}"/>
              </a:ext>
            </a:extLst>
          </p:cNvPr>
          <p:cNvSpPr txBox="1"/>
          <p:nvPr/>
        </p:nvSpPr>
        <p:spPr>
          <a:xfrm>
            <a:off x="274497" y="1594101"/>
            <a:ext cx="8401594" cy="4012637"/>
          </a:xfrm>
          <a:prstGeom prst="rect">
            <a:avLst/>
          </a:prstGeom>
        </p:spPr>
        <p:txBody>
          <a:bodyPr vert="horz" wrap="square" lIns="0" tIns="22860" rIns="0" bIns="0" rtlCol="0">
            <a:spAutoFit/>
          </a:bodyPr>
          <a:lstStyle/>
          <a:p>
            <a:pPr marL="755650" marR="151765" lvl="1" indent="-285750">
              <a:lnSpc>
                <a:spcPts val="1650"/>
              </a:lnSpc>
              <a:spcBef>
                <a:spcPts val="180"/>
              </a:spcBef>
              <a:buFont typeface="Arial" panose="020B0604020202020204" pitchFamily="34" charset="0"/>
              <a:buChar char="•"/>
            </a:pPr>
            <a:r>
              <a:rPr lang="en-US" spc="-5" dirty="0">
                <a:solidFill>
                  <a:srgbClr val="063763"/>
                </a:solidFill>
                <a:latin typeface="Arial" panose="020B0604020202020204" pitchFamily="34" charset="0"/>
                <a:cs typeface="Arial" panose="020B0604020202020204" pitchFamily="34" charset="0"/>
              </a:rPr>
              <a:t>A </a:t>
            </a:r>
            <a:r>
              <a:rPr lang="en-US" dirty="0">
                <a:solidFill>
                  <a:srgbClr val="063763"/>
                </a:solidFill>
                <a:latin typeface="Arial" panose="020B0604020202020204" pitchFamily="34" charset="0"/>
                <a:cs typeface="Arial" panose="020B0604020202020204" pitchFamily="34" charset="0"/>
              </a:rPr>
              <a:t>lunchroom</a:t>
            </a:r>
            <a:r>
              <a:rPr dirty="0">
                <a:solidFill>
                  <a:srgbClr val="063763"/>
                </a:solidFill>
                <a:latin typeface="Arial" panose="020B0604020202020204" pitchFamily="34" charset="0"/>
                <a:cs typeface="Arial" panose="020B0604020202020204" pitchFamily="34" charset="0"/>
              </a:rPr>
              <a:t> </a:t>
            </a:r>
            <a:r>
              <a:rPr lang="en-US" spc="-5" dirty="0">
                <a:solidFill>
                  <a:srgbClr val="063763"/>
                </a:solidFill>
                <a:latin typeface="Arial" panose="020B0604020202020204" pitchFamily="34" charset="0"/>
                <a:cs typeface="Arial" panose="020B0604020202020204" pitchFamily="34" charset="0"/>
              </a:rPr>
              <a:t>can be</a:t>
            </a:r>
            <a:r>
              <a:rPr spc="-5" dirty="0">
                <a:solidFill>
                  <a:srgbClr val="063763"/>
                </a:solidFill>
                <a:latin typeface="Arial" panose="020B0604020202020204" pitchFamily="34" charset="0"/>
                <a:cs typeface="Arial" panose="020B0604020202020204" pitchFamily="34" charset="0"/>
              </a:rPr>
              <a:t> </a:t>
            </a:r>
            <a:r>
              <a:rPr dirty="0">
                <a:solidFill>
                  <a:srgbClr val="063763"/>
                </a:solidFill>
                <a:latin typeface="Arial" panose="020B0604020202020204" pitchFamily="34" charset="0"/>
                <a:cs typeface="Arial" panose="020B0604020202020204" pitchFamily="34" charset="0"/>
              </a:rPr>
              <a:t>re-configured </a:t>
            </a:r>
            <a:r>
              <a:rPr spc="-5" dirty="0">
                <a:solidFill>
                  <a:srgbClr val="063763"/>
                </a:solidFill>
                <a:latin typeface="Arial" panose="020B0604020202020204" pitchFamily="34" charset="0"/>
                <a:cs typeface="Arial" panose="020B0604020202020204" pitchFamily="34" charset="0"/>
              </a:rPr>
              <a:t>into</a:t>
            </a:r>
            <a:r>
              <a:rPr spc="-100" dirty="0">
                <a:solidFill>
                  <a:srgbClr val="063763"/>
                </a:solidFill>
                <a:latin typeface="Arial" panose="020B0604020202020204" pitchFamily="34" charset="0"/>
                <a:cs typeface="Arial" panose="020B0604020202020204" pitchFamily="34" charset="0"/>
              </a:rPr>
              <a:t> </a:t>
            </a:r>
            <a:r>
              <a:rPr dirty="0">
                <a:solidFill>
                  <a:srgbClr val="063763"/>
                </a:solidFill>
                <a:latin typeface="Arial" panose="020B0604020202020204" pitchFamily="34" charset="0"/>
                <a:cs typeface="Arial" panose="020B0604020202020204" pitchFamily="34" charset="0"/>
              </a:rPr>
              <a:t>multiple seating </a:t>
            </a:r>
            <a:r>
              <a:rPr spc="-5" dirty="0">
                <a:solidFill>
                  <a:srgbClr val="063763"/>
                </a:solidFill>
                <a:latin typeface="Arial" panose="020B0604020202020204" pitchFamily="34" charset="0"/>
                <a:cs typeface="Arial" panose="020B0604020202020204" pitchFamily="34" charset="0"/>
              </a:rPr>
              <a:t>areas to ensure </a:t>
            </a:r>
            <a:r>
              <a:rPr spc="-15" dirty="0">
                <a:solidFill>
                  <a:srgbClr val="063763"/>
                </a:solidFill>
                <a:latin typeface="Arial" panose="020B0604020202020204" pitchFamily="34" charset="0"/>
                <a:cs typeface="Arial" panose="020B0604020202020204" pitchFamily="34" charset="0"/>
              </a:rPr>
              <a:t>safety</a:t>
            </a:r>
            <a:endParaRPr lang="en-US" spc="-15" dirty="0">
              <a:solidFill>
                <a:srgbClr val="063763"/>
              </a:solidFill>
              <a:latin typeface="Arial" panose="020B0604020202020204" pitchFamily="34" charset="0"/>
              <a:cs typeface="Arial" panose="020B0604020202020204" pitchFamily="34" charset="0"/>
            </a:endParaRPr>
          </a:p>
          <a:p>
            <a:pPr marL="469900" marR="151765" lvl="1">
              <a:lnSpc>
                <a:spcPts val="1650"/>
              </a:lnSpc>
              <a:spcBef>
                <a:spcPts val="180"/>
              </a:spcBef>
            </a:pPr>
            <a:endParaRPr dirty="0">
              <a:latin typeface="Arial" panose="020B0604020202020204" pitchFamily="34" charset="0"/>
              <a:cs typeface="Arial" panose="020B0604020202020204" pitchFamily="34" charset="0"/>
            </a:endParaRPr>
          </a:p>
          <a:p>
            <a:pPr marL="755650" lvl="1" indent="-285750">
              <a:lnSpc>
                <a:spcPts val="1585"/>
              </a:lnSpc>
              <a:buFont typeface="Arial" panose="020B0604020202020204" pitchFamily="34" charset="0"/>
              <a:buChar char="•"/>
            </a:pPr>
            <a:r>
              <a:rPr lang="en-US" spc="-5" dirty="0">
                <a:solidFill>
                  <a:srgbClr val="063763"/>
                </a:solidFill>
                <a:latin typeface="Arial" panose="020B0604020202020204" pitchFamily="34" charset="0"/>
                <a:cs typeface="Arial" panose="020B0604020202020204" pitchFamily="34" charset="0"/>
              </a:rPr>
              <a:t>Consider</a:t>
            </a:r>
            <a:r>
              <a:rPr spc="-5" dirty="0">
                <a:solidFill>
                  <a:srgbClr val="063763"/>
                </a:solidFill>
                <a:latin typeface="Arial" panose="020B0604020202020204" pitchFamily="34" charset="0"/>
                <a:cs typeface="Arial" panose="020B0604020202020204" pitchFamily="34" charset="0"/>
              </a:rPr>
              <a:t> additional </a:t>
            </a:r>
            <a:r>
              <a:rPr dirty="0">
                <a:solidFill>
                  <a:srgbClr val="063763"/>
                </a:solidFill>
                <a:latin typeface="Arial" panose="020B0604020202020204" pitchFamily="34" charset="0"/>
                <a:cs typeface="Arial" panose="020B0604020202020204" pitchFamily="34" charset="0"/>
              </a:rPr>
              <a:t>satellite </a:t>
            </a:r>
            <a:r>
              <a:rPr lang="en-US" dirty="0">
                <a:solidFill>
                  <a:srgbClr val="063763"/>
                </a:solidFill>
                <a:latin typeface="Arial" panose="020B0604020202020204" pitchFamily="34" charset="0"/>
                <a:cs typeface="Arial" panose="020B0604020202020204" pitchFamily="34" charset="0"/>
              </a:rPr>
              <a:t>eating areas</a:t>
            </a:r>
            <a:r>
              <a:rPr lang="en-US" spc="-5" dirty="0">
                <a:solidFill>
                  <a:srgbClr val="063763"/>
                </a:solidFill>
                <a:latin typeface="Arial" panose="020B0604020202020204" pitchFamily="34" charset="0"/>
                <a:cs typeface="Arial" panose="020B0604020202020204" pitchFamily="34" charset="0"/>
              </a:rPr>
              <a:t> – add tents, or designate facilities outside of work area(s) </a:t>
            </a:r>
          </a:p>
          <a:p>
            <a:pPr marL="469900" marR="5080" lvl="1">
              <a:lnSpc>
                <a:spcPts val="1650"/>
              </a:lnSpc>
              <a:spcBef>
                <a:spcPts val="65"/>
              </a:spcBef>
            </a:pPr>
            <a:endParaRPr dirty="0">
              <a:latin typeface="Arial" panose="020B0604020202020204" pitchFamily="34" charset="0"/>
              <a:cs typeface="Arial" panose="020B0604020202020204" pitchFamily="34" charset="0"/>
            </a:endParaRPr>
          </a:p>
          <a:p>
            <a:pPr marL="755650" lvl="1" indent="-285750">
              <a:lnSpc>
                <a:spcPts val="1600"/>
              </a:lnSpc>
              <a:buFont typeface="Arial" panose="020B0604020202020204" pitchFamily="34" charset="0"/>
              <a:buChar char="•"/>
            </a:pPr>
            <a:r>
              <a:rPr lang="en-US" spc="-5" dirty="0">
                <a:solidFill>
                  <a:srgbClr val="063763"/>
                </a:solidFill>
                <a:latin typeface="Arial" panose="020B0604020202020204" pitchFamily="34" charset="0"/>
                <a:cs typeface="Arial" panose="020B0604020202020204" pitchFamily="34" charset="0"/>
              </a:rPr>
              <a:t>Consider the maximum lunchroom capacity based on social distancing protocols. Ensure this is facilitated by:</a:t>
            </a:r>
          </a:p>
          <a:p>
            <a:pPr marL="1212850" lvl="2" indent="-285750">
              <a:lnSpc>
                <a:spcPts val="1600"/>
              </a:lnSpc>
              <a:buFont typeface="Arial" panose="020B0604020202020204" pitchFamily="34" charset="0"/>
              <a:buChar char="•"/>
            </a:pPr>
            <a:r>
              <a:rPr lang="en-US" sz="1600" spc="-5" dirty="0">
                <a:solidFill>
                  <a:srgbClr val="063763"/>
                </a:solidFill>
                <a:latin typeface="Arial" panose="020B0604020202020204" pitchFamily="34" charset="0"/>
                <a:cs typeface="Arial" panose="020B0604020202020204" pitchFamily="34" charset="0"/>
              </a:rPr>
              <a:t>Dividing the lunchroom into separate lunchrooms</a:t>
            </a:r>
          </a:p>
          <a:p>
            <a:pPr marL="1212850" lvl="2" indent="-285750">
              <a:lnSpc>
                <a:spcPts val="1600"/>
              </a:lnSpc>
              <a:buFont typeface="Arial" panose="020B0604020202020204" pitchFamily="34" charset="0"/>
              <a:buChar char="•"/>
            </a:pPr>
            <a:r>
              <a:rPr lang="en-US" sz="1600" spc="-5" dirty="0">
                <a:solidFill>
                  <a:srgbClr val="063763"/>
                </a:solidFill>
                <a:latin typeface="Arial" panose="020B0604020202020204" pitchFamily="34" charset="0"/>
                <a:cs typeface="Arial" panose="020B0604020202020204" pitchFamily="34" charset="0"/>
              </a:rPr>
              <a:t>Staggered breaks</a:t>
            </a:r>
          </a:p>
          <a:p>
            <a:pPr marL="927100" lvl="2">
              <a:lnSpc>
                <a:spcPts val="1600"/>
              </a:lnSpc>
            </a:pPr>
            <a:endParaRPr lang="en-US" spc="-5" dirty="0">
              <a:solidFill>
                <a:srgbClr val="063763"/>
              </a:solidFill>
              <a:latin typeface="Arial" panose="020B0604020202020204" pitchFamily="34" charset="0"/>
              <a:cs typeface="Arial" panose="020B0604020202020204" pitchFamily="34" charset="0"/>
            </a:endParaRPr>
          </a:p>
          <a:p>
            <a:pPr marL="755650" lvl="1" indent="-285750">
              <a:lnSpc>
                <a:spcPts val="1600"/>
              </a:lnSpc>
              <a:buFont typeface="Arial" panose="020B0604020202020204" pitchFamily="34" charset="0"/>
              <a:buChar char="•"/>
            </a:pPr>
            <a:r>
              <a:rPr lang="en-US" spc="-5" dirty="0">
                <a:solidFill>
                  <a:srgbClr val="063763"/>
                </a:solidFill>
                <a:latin typeface="Arial" panose="020B0604020202020204" pitchFamily="34" charset="0"/>
                <a:cs typeface="Arial" panose="020B0604020202020204" pitchFamily="34" charset="0"/>
              </a:rPr>
              <a:t>Sit adjacent instead of directly across from each other</a:t>
            </a:r>
          </a:p>
          <a:p>
            <a:pPr marL="755650" lvl="1" indent="-285750">
              <a:lnSpc>
                <a:spcPts val="1600"/>
              </a:lnSpc>
              <a:buFont typeface="Arial" panose="020B0604020202020204" pitchFamily="34" charset="0"/>
              <a:buChar char="•"/>
            </a:pPr>
            <a:endParaRPr lang="en-US" spc="-5" dirty="0">
              <a:solidFill>
                <a:srgbClr val="063763"/>
              </a:solidFill>
              <a:latin typeface="Arial" panose="020B0604020202020204" pitchFamily="34" charset="0"/>
              <a:cs typeface="Arial" panose="020B0604020202020204" pitchFamily="34" charset="0"/>
            </a:endParaRPr>
          </a:p>
          <a:p>
            <a:pPr marL="755650" lvl="1" indent="-285750">
              <a:lnSpc>
                <a:spcPts val="1600"/>
              </a:lnSpc>
              <a:buFont typeface="Arial" panose="020B0604020202020204" pitchFamily="34" charset="0"/>
              <a:buChar char="•"/>
            </a:pPr>
            <a:r>
              <a:rPr lang="en-US" spc="-5" dirty="0">
                <a:solidFill>
                  <a:srgbClr val="063763"/>
                </a:solidFill>
                <a:latin typeface="Arial" panose="020B0604020202020204" pitchFamily="34" charset="0"/>
                <a:cs typeface="Arial" panose="020B0604020202020204" pitchFamily="34" charset="0"/>
              </a:rPr>
              <a:t>Respect social distancing</a:t>
            </a:r>
          </a:p>
          <a:p>
            <a:pPr marL="755650" lvl="1" indent="-285750">
              <a:lnSpc>
                <a:spcPts val="1600"/>
              </a:lnSpc>
              <a:buFont typeface="Arial" panose="020B0604020202020204" pitchFamily="34" charset="0"/>
              <a:buChar char="•"/>
            </a:pPr>
            <a:endParaRPr lang="en-US" spc="-5" dirty="0">
              <a:solidFill>
                <a:srgbClr val="063763"/>
              </a:solidFill>
              <a:latin typeface="Arial" panose="020B0604020202020204" pitchFamily="34" charset="0"/>
              <a:cs typeface="Arial" panose="020B0604020202020204" pitchFamily="34" charset="0"/>
            </a:endParaRPr>
          </a:p>
          <a:p>
            <a:pPr marL="755650" lvl="1" indent="-285750">
              <a:lnSpc>
                <a:spcPts val="1600"/>
              </a:lnSpc>
              <a:buFont typeface="Arial" panose="020B0604020202020204" pitchFamily="34" charset="0"/>
              <a:buChar char="•"/>
            </a:pPr>
            <a:r>
              <a:rPr lang="en-US" spc="-5" dirty="0">
                <a:solidFill>
                  <a:srgbClr val="063763"/>
                </a:solidFill>
                <a:latin typeface="Arial" panose="020B0604020202020204" pitchFamily="34" charset="0"/>
                <a:cs typeface="Arial" panose="020B0604020202020204" pitchFamily="34" charset="0"/>
              </a:rPr>
              <a:t>General on-site hygiene practices apply – wash, rinse, repeat!</a:t>
            </a:r>
          </a:p>
          <a:p>
            <a:pPr marL="469900" lvl="1">
              <a:lnSpc>
                <a:spcPts val="1600"/>
              </a:lnSpc>
            </a:pPr>
            <a:endParaRPr lang="en-US" spc="-5" dirty="0">
              <a:solidFill>
                <a:srgbClr val="063763"/>
              </a:solidFill>
              <a:latin typeface="Arial" panose="020B0604020202020204" pitchFamily="34" charset="0"/>
              <a:cs typeface="Arial" panose="020B0604020202020204" pitchFamily="34" charset="0"/>
            </a:endParaRPr>
          </a:p>
          <a:p>
            <a:pPr marL="755650" lvl="1" indent="-285750">
              <a:lnSpc>
                <a:spcPts val="1600"/>
              </a:lnSpc>
              <a:buFont typeface="Arial" panose="020B0604020202020204" pitchFamily="34" charset="0"/>
              <a:buChar char="•"/>
            </a:pPr>
            <a:r>
              <a:rPr lang="en-US" spc="-5" dirty="0">
                <a:solidFill>
                  <a:srgbClr val="063763"/>
                </a:solidFill>
                <a:latin typeface="Arial" panose="020B0604020202020204" pitchFamily="34" charset="0"/>
                <a:cs typeface="Arial" panose="020B0604020202020204" pitchFamily="34" charset="0"/>
              </a:rPr>
              <a:t>Increased lunchroom cleaning protocols should be deployed.  Clean high touch surfaces between groups.</a:t>
            </a:r>
            <a:endParaRPr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441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FD16F6C-D7D3-4999-BFDD-52F40896864F}"/>
              </a:ext>
            </a:extLst>
          </p:cNvPr>
          <p:cNvPicPr>
            <a:picLocks noChangeAspect="1"/>
          </p:cNvPicPr>
          <p:nvPr/>
        </p:nvPicPr>
        <p:blipFill rotWithShape="1">
          <a:blip r:embed="rId2"/>
          <a:srcRect l="15070" r="9606"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5" name="TextBox 4">
            <a:extLst>
              <a:ext uri="{FF2B5EF4-FFF2-40B4-BE49-F238E27FC236}">
                <a16:creationId xmlns:a16="http://schemas.microsoft.com/office/drawing/2014/main" id="{A319D44F-B166-41B7-BB6A-F266B6FB086B}"/>
              </a:ext>
            </a:extLst>
          </p:cNvPr>
          <p:cNvSpPr txBox="1"/>
          <p:nvPr/>
        </p:nvSpPr>
        <p:spPr>
          <a:xfrm>
            <a:off x="6096000" y="2282872"/>
            <a:ext cx="5861902" cy="2708434"/>
          </a:xfrm>
          <a:prstGeom prst="rect">
            <a:avLst/>
          </a:prstGeom>
          <a:solidFill>
            <a:srgbClr val="004B8D"/>
          </a:solidFill>
        </p:spPr>
        <p:txBody>
          <a:bodyPr wrap="square" rtlCol="0">
            <a:spAutoFit/>
          </a:bodyPr>
          <a:lstStyle/>
          <a:p>
            <a:r>
              <a:rPr lang="en-US" sz="1700" b="1" u="sng" dirty="0"/>
              <a:t>Phone Calls</a:t>
            </a:r>
            <a:r>
              <a:rPr lang="en-US" sz="1700" b="1" dirty="0"/>
              <a:t> </a:t>
            </a:r>
            <a:r>
              <a:rPr lang="en-US" sz="1700" dirty="0"/>
              <a:t>are to be used in all cases where possible</a:t>
            </a:r>
          </a:p>
          <a:p>
            <a:endParaRPr lang="en-US" sz="1700" dirty="0"/>
          </a:p>
          <a:p>
            <a:r>
              <a:rPr lang="en-US" sz="1700" dirty="0"/>
              <a:t>Meetings. If on site, the following will apply:</a:t>
            </a:r>
          </a:p>
          <a:p>
            <a:pPr marL="285750" indent="-285750">
              <a:buFont typeface="Arial" panose="020B0604020202020204" pitchFamily="34" charset="0"/>
              <a:buChar char="•"/>
            </a:pPr>
            <a:r>
              <a:rPr lang="en-US" sz="1700" dirty="0"/>
              <a:t>Only half the indicated capacity of the meeting room is permitted. E.g., 10 chairs – only 5 persons allowed.  No more than 10 people in any room</a:t>
            </a:r>
          </a:p>
          <a:p>
            <a:pPr marL="285750" indent="-285750">
              <a:buFont typeface="Arial" panose="020B0604020202020204" pitchFamily="34" charset="0"/>
              <a:buChar char="•"/>
            </a:pPr>
            <a:r>
              <a:rPr lang="en-US" sz="1700" dirty="0"/>
              <a:t>There must be at least one seat between every person</a:t>
            </a:r>
          </a:p>
          <a:p>
            <a:pPr marL="285750" indent="-285750">
              <a:buFont typeface="Arial" panose="020B0604020202020204" pitchFamily="34" charset="0"/>
              <a:buChar char="•"/>
            </a:pPr>
            <a:r>
              <a:rPr lang="en-US" sz="1700" dirty="0"/>
              <a:t>Where possible open windows</a:t>
            </a:r>
          </a:p>
          <a:p>
            <a:pPr marL="285750" indent="-285750">
              <a:buFont typeface="Arial" panose="020B0604020202020204" pitchFamily="34" charset="0"/>
              <a:buChar char="•"/>
            </a:pPr>
            <a:r>
              <a:rPr lang="en-US" sz="1700" dirty="0"/>
              <a:t>Meeting to be as short as possible</a:t>
            </a:r>
          </a:p>
          <a:p>
            <a:pPr marL="285750" indent="-285750">
              <a:buFont typeface="Arial" panose="020B0604020202020204" pitchFamily="34" charset="0"/>
              <a:buChar char="•"/>
            </a:pPr>
            <a:r>
              <a:rPr lang="en-US" sz="1700" dirty="0"/>
              <a:t>General hygiene practices to be adhered to</a:t>
            </a:r>
          </a:p>
        </p:txBody>
      </p:sp>
    </p:spTree>
    <p:extLst>
      <p:ext uri="{BB962C8B-B14F-4D97-AF65-F5344CB8AC3E}">
        <p14:creationId xmlns:p14="http://schemas.microsoft.com/office/powerpoint/2010/main" val="269804388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ABAFB-6A00-4806-BDE0-7F0DA8C1A9DF}"/>
              </a:ext>
            </a:extLst>
          </p:cNvPr>
          <p:cNvSpPr>
            <a:spLocks noGrp="1"/>
          </p:cNvSpPr>
          <p:nvPr>
            <p:ph type="title"/>
          </p:nvPr>
        </p:nvSpPr>
        <p:spPr/>
        <p:txBody>
          <a:bodyPr/>
          <a:lstStyle/>
          <a:p>
            <a:r>
              <a:rPr lang="en-US" b="1" dirty="0">
                <a:solidFill>
                  <a:schemeClr val="bg1"/>
                </a:solidFill>
                <a:latin typeface="Century Gothic" panose="020B0502020202020204" pitchFamily="34" charset="0"/>
              </a:rPr>
              <a:t>Personal Hygiene</a:t>
            </a:r>
          </a:p>
        </p:txBody>
      </p:sp>
      <p:pic>
        <p:nvPicPr>
          <p:cNvPr id="4" name="Content Placeholder 3">
            <a:extLst>
              <a:ext uri="{FF2B5EF4-FFF2-40B4-BE49-F238E27FC236}">
                <a16:creationId xmlns:a16="http://schemas.microsoft.com/office/drawing/2014/main" id="{848EFFBE-8F39-4282-9FEF-0873475AD00A}"/>
              </a:ext>
            </a:extLst>
          </p:cNvPr>
          <p:cNvPicPr>
            <a:picLocks noGrp="1" noChangeAspect="1"/>
          </p:cNvPicPr>
          <p:nvPr>
            <p:ph idx="1"/>
          </p:nvPr>
        </p:nvPicPr>
        <p:blipFill>
          <a:blip r:embed="rId2"/>
          <a:stretch>
            <a:fillRect/>
          </a:stretch>
        </p:blipFill>
        <p:spPr>
          <a:xfrm>
            <a:off x="2179760" y="1932157"/>
            <a:ext cx="3269358" cy="4351338"/>
          </a:xfrm>
          <a:prstGeom prst="rect">
            <a:avLst/>
          </a:prstGeom>
        </p:spPr>
      </p:pic>
      <p:sp>
        <p:nvSpPr>
          <p:cNvPr id="5" name="TextBox 4">
            <a:extLst>
              <a:ext uri="{FF2B5EF4-FFF2-40B4-BE49-F238E27FC236}">
                <a16:creationId xmlns:a16="http://schemas.microsoft.com/office/drawing/2014/main" id="{C99C373D-3DB3-44DD-86AC-8F2FB88D33A9}"/>
              </a:ext>
            </a:extLst>
          </p:cNvPr>
          <p:cNvSpPr txBox="1"/>
          <p:nvPr/>
        </p:nvSpPr>
        <p:spPr>
          <a:xfrm>
            <a:off x="6939815" y="2704003"/>
            <a:ext cx="4119612" cy="2308324"/>
          </a:xfrm>
          <a:prstGeom prst="rect">
            <a:avLst/>
          </a:prstGeom>
          <a:noFill/>
        </p:spPr>
        <p:txBody>
          <a:bodyPr wrap="square" rtlCol="0">
            <a:spAutoFit/>
          </a:bodyPr>
          <a:lstStyle/>
          <a:p>
            <a:pPr algn="ctr"/>
            <a:r>
              <a:rPr lang="en-US" sz="3600" dirty="0"/>
              <a:t>Innovative Hand Washing Station</a:t>
            </a:r>
          </a:p>
          <a:p>
            <a:pPr algn="ctr"/>
            <a:endParaRPr lang="en-US" sz="3600" dirty="0"/>
          </a:p>
          <a:p>
            <a:pPr algn="ctr"/>
            <a:r>
              <a:rPr lang="en-US" sz="3600" dirty="0"/>
              <a:t>“Be Creative”</a:t>
            </a:r>
          </a:p>
        </p:txBody>
      </p:sp>
    </p:spTree>
    <p:extLst>
      <p:ext uri="{BB962C8B-B14F-4D97-AF65-F5344CB8AC3E}">
        <p14:creationId xmlns:p14="http://schemas.microsoft.com/office/powerpoint/2010/main" val="502903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49707-EFED-4F39-BD47-00BCC05F0E13}"/>
              </a:ext>
            </a:extLst>
          </p:cNvPr>
          <p:cNvSpPr>
            <a:spLocks noGrp="1"/>
          </p:cNvSpPr>
          <p:nvPr>
            <p:ph type="title"/>
          </p:nvPr>
        </p:nvSpPr>
        <p:spPr>
          <a:xfrm>
            <a:off x="155210" y="525247"/>
            <a:ext cx="6430157" cy="1074478"/>
          </a:xfrm>
        </p:spPr>
        <p:txBody>
          <a:bodyPr>
            <a:noAutofit/>
          </a:bodyPr>
          <a:lstStyle/>
          <a:p>
            <a:r>
              <a:rPr lang="en-US" b="1" dirty="0">
                <a:solidFill>
                  <a:schemeClr val="bg1"/>
                </a:solidFill>
                <a:latin typeface="Century Gothic" panose="020B0502020202020204" pitchFamily="34" charset="0"/>
              </a:rPr>
              <a:t>What to do IF….</a:t>
            </a:r>
          </a:p>
        </p:txBody>
      </p:sp>
      <p:sp>
        <p:nvSpPr>
          <p:cNvPr id="4" name="TextBox 3">
            <a:extLst>
              <a:ext uri="{FF2B5EF4-FFF2-40B4-BE49-F238E27FC236}">
                <a16:creationId xmlns:a16="http://schemas.microsoft.com/office/drawing/2014/main" id="{979EB9A3-4E25-4874-83BF-F04EE53F38CC}"/>
              </a:ext>
            </a:extLst>
          </p:cNvPr>
          <p:cNvSpPr txBox="1"/>
          <p:nvPr/>
        </p:nvSpPr>
        <p:spPr>
          <a:xfrm>
            <a:off x="152400" y="1439235"/>
            <a:ext cx="12039600" cy="338554"/>
          </a:xfrm>
          <a:prstGeom prst="rect">
            <a:avLst/>
          </a:prstGeom>
          <a:solidFill>
            <a:srgbClr val="FFC0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rPr>
              <a:t>COVID-19 – Common </a:t>
            </a:r>
            <a:r>
              <a:rPr kumimoji="0" lang="en-US" sz="1600" b="1" i="0" u="sng" strike="noStrike" kern="0" cap="none" spc="0" normalizeH="0" baseline="0" noProof="0" dirty="0">
                <a:ln>
                  <a:noFill/>
                </a:ln>
                <a:effectLst/>
                <a:uLnTx/>
                <a:uFillTx/>
              </a:rPr>
              <a:t>signs</a:t>
            </a:r>
            <a:r>
              <a:rPr kumimoji="0" lang="en-US" sz="1600" b="1" i="0" u="none" strike="noStrike" kern="0" cap="none" spc="0" normalizeH="0" baseline="0" noProof="0" dirty="0">
                <a:ln>
                  <a:noFill/>
                </a:ln>
                <a:solidFill>
                  <a:schemeClr val="bg1"/>
                </a:solidFill>
                <a:effectLst/>
                <a:uLnTx/>
                <a:uFillTx/>
              </a:rPr>
              <a:t> of infection:  </a:t>
            </a:r>
            <a:r>
              <a:rPr kumimoji="0" lang="en-US" sz="1600" b="1" i="0" u="none" strike="noStrike" kern="0" cap="all" spc="0" normalizeH="0" baseline="0" noProof="0" dirty="0">
                <a:ln>
                  <a:noFill/>
                </a:ln>
                <a:effectLst/>
                <a:uLnTx/>
                <a:uFillTx/>
              </a:rPr>
              <a:t>Respiratory Symptoms</a:t>
            </a:r>
            <a:r>
              <a:rPr kumimoji="0" lang="en-US" sz="1600" b="1" i="0" u="none" strike="noStrike" kern="0" cap="none" spc="0" normalizeH="0" baseline="0" noProof="0" dirty="0">
                <a:ln>
                  <a:noFill/>
                </a:ln>
                <a:effectLst/>
                <a:uLnTx/>
                <a:uFillTx/>
              </a:rPr>
              <a:t>; FEVER; COUGH; SHORTNESS OF BREATH/BREATHING DIFFICULTIES</a:t>
            </a:r>
          </a:p>
        </p:txBody>
      </p:sp>
      <p:sp>
        <p:nvSpPr>
          <p:cNvPr id="5" name="TextBox 4">
            <a:extLst>
              <a:ext uri="{FF2B5EF4-FFF2-40B4-BE49-F238E27FC236}">
                <a16:creationId xmlns:a16="http://schemas.microsoft.com/office/drawing/2014/main" id="{0A920A60-12B6-4FDF-A2E2-AA889F940B45}"/>
              </a:ext>
            </a:extLst>
          </p:cNvPr>
          <p:cNvSpPr txBox="1"/>
          <p:nvPr/>
        </p:nvSpPr>
        <p:spPr>
          <a:xfrm>
            <a:off x="595743" y="2290040"/>
            <a:ext cx="5549092" cy="13849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rPr>
              <a:t>What to do if….</a:t>
            </a:r>
            <a:r>
              <a:rPr kumimoji="0" lang="en-US" sz="1400" b="0" i="0" u="none" strike="noStrike" kern="0" cap="none" spc="0" normalizeH="0" baseline="0" noProof="0" dirty="0">
                <a:ln>
                  <a:noFill/>
                </a:ln>
                <a:solidFill>
                  <a:prstClr val="black"/>
                </a:solidFill>
                <a:effectLst/>
                <a:uLnTx/>
                <a:uFillTx/>
              </a:rPr>
              <a:t>You feel ill while on site: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0" cap="none" spc="0" normalizeH="0" baseline="0" noProof="0" dirty="0">
                <a:ln>
                  <a:noFill/>
                </a:ln>
                <a:solidFill>
                  <a:srgbClr val="FF0000"/>
                </a:solidFill>
                <a:effectLst/>
                <a:uLnTx/>
                <a:uFillTx/>
              </a:rPr>
              <a:t>Contact your supervisor </a:t>
            </a:r>
            <a:r>
              <a:rPr kumimoji="0" lang="en-US" sz="1400" b="0" i="0" u="none" strike="noStrike" kern="0" cap="none" spc="0" normalizeH="0" baseline="0" noProof="0" dirty="0">
                <a:ln>
                  <a:noFill/>
                </a:ln>
                <a:solidFill>
                  <a:prstClr val="black"/>
                </a:solidFill>
                <a:effectLst/>
                <a:uLnTx/>
                <a:uFillTx/>
              </a:rPr>
              <a:t>via telephone</a:t>
            </a:r>
          </a:p>
          <a:p>
            <a:pPr marL="7429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Explain your symptoms and discuss your plan to vacate site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0" cap="none" spc="0" normalizeH="0" baseline="0" noProof="0" dirty="0">
                <a:ln>
                  <a:noFill/>
                </a:ln>
                <a:solidFill>
                  <a:srgbClr val="FF0000"/>
                </a:solidFill>
                <a:effectLst/>
                <a:uLnTx/>
                <a:uFillTx/>
              </a:rPr>
              <a:t>Go home</a:t>
            </a:r>
            <a:endParaRPr kumimoji="0" lang="en-US" sz="1400" b="0" i="0" u="none" strike="noStrike" kern="0" cap="none" spc="0" normalizeH="0" baseline="0" noProof="0" dirty="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Contact </a:t>
            </a:r>
            <a:r>
              <a:rPr lang="en-US" sz="1400" b="1" kern="0" dirty="0">
                <a:solidFill>
                  <a:srgbClr val="FF0000"/>
                </a:solidFill>
              </a:rPr>
              <a:t>your doctor</a:t>
            </a:r>
            <a:r>
              <a:rPr kumimoji="0" lang="en-US" sz="1400" b="1" i="0" u="none" strike="noStrike" kern="0" cap="none" spc="0" normalizeH="0" baseline="0" noProof="0" dirty="0">
                <a:ln>
                  <a:noFill/>
                </a:ln>
                <a:solidFill>
                  <a:srgbClr val="FF0000"/>
                </a:solidFill>
                <a:effectLst/>
                <a:uLnTx/>
                <a:uFillTx/>
              </a:rPr>
              <a:t> </a:t>
            </a:r>
            <a:r>
              <a:rPr kumimoji="0" lang="en-US" sz="1400" b="0" i="0" u="none" strike="noStrike" kern="0" cap="none" spc="0" normalizeH="0" baseline="0" noProof="0" dirty="0">
                <a:ln>
                  <a:noFill/>
                </a:ln>
                <a:solidFill>
                  <a:prstClr val="black"/>
                </a:solidFill>
                <a:effectLst/>
                <a:uLnTx/>
                <a:uFillTx/>
              </a:rPr>
              <a:t>and follow their guidance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Stay in touch with your supervisor and provide updates on your status</a:t>
            </a:r>
          </a:p>
        </p:txBody>
      </p:sp>
      <p:sp>
        <p:nvSpPr>
          <p:cNvPr id="6" name="TextBox 5">
            <a:extLst>
              <a:ext uri="{FF2B5EF4-FFF2-40B4-BE49-F238E27FC236}">
                <a16:creationId xmlns:a16="http://schemas.microsoft.com/office/drawing/2014/main" id="{B25DABE9-0378-45AD-8920-8B7DBC7DF7F3}"/>
              </a:ext>
            </a:extLst>
          </p:cNvPr>
          <p:cNvSpPr txBox="1"/>
          <p:nvPr/>
        </p:nvSpPr>
        <p:spPr>
          <a:xfrm>
            <a:off x="6361203" y="2290040"/>
            <a:ext cx="5549092" cy="11695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rPr>
              <a:t>What to do if….</a:t>
            </a:r>
            <a:r>
              <a:rPr kumimoji="0" lang="en-US" sz="1400" b="0" i="0" u="none" strike="noStrike" kern="0" cap="none" spc="0" normalizeH="0" baseline="0" noProof="0" dirty="0">
                <a:ln>
                  <a:noFill/>
                </a:ln>
                <a:solidFill>
                  <a:prstClr val="black"/>
                </a:solidFill>
                <a:effectLst/>
                <a:uLnTx/>
                <a:uFillTx/>
              </a:rPr>
              <a:t>You feel unwell before arriving on site: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b="1" kern="0" dirty="0">
                <a:solidFill>
                  <a:srgbClr val="FF0000"/>
                </a:solidFill>
              </a:rPr>
              <a:t>Stay away from jobsite</a:t>
            </a:r>
            <a:endParaRPr kumimoji="0" lang="en-US" sz="1400" b="1" i="0" u="none" strike="noStrike" kern="0" cap="none" spc="0" normalizeH="0" baseline="0" noProof="0" dirty="0">
              <a:ln>
                <a:noFill/>
              </a:ln>
              <a:solidFill>
                <a:srgbClr val="FF0000"/>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0" cap="none" spc="0" normalizeH="0" baseline="0" noProof="0" dirty="0">
                <a:ln>
                  <a:noFill/>
                </a:ln>
                <a:solidFill>
                  <a:srgbClr val="FF0000"/>
                </a:solidFill>
                <a:effectLst/>
                <a:uLnTx/>
                <a:uFillTx/>
              </a:rPr>
              <a:t>Contact your Supervisor </a:t>
            </a:r>
            <a:r>
              <a:rPr kumimoji="0" lang="en-US" sz="1400" b="0" i="0" u="none" strike="noStrike" kern="0" cap="none" spc="0" normalizeH="0" baseline="0" noProof="0" dirty="0">
                <a:ln>
                  <a:noFill/>
                </a:ln>
                <a:solidFill>
                  <a:prstClr val="black"/>
                </a:solidFill>
                <a:effectLst/>
                <a:uLnTx/>
                <a:uFillTx/>
              </a:rPr>
              <a:t>and explain your situation</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Contact </a:t>
            </a:r>
            <a:r>
              <a:rPr lang="en-US" sz="1400" b="1" kern="0" dirty="0">
                <a:solidFill>
                  <a:srgbClr val="FF0000"/>
                </a:solidFill>
              </a:rPr>
              <a:t>your doctor</a:t>
            </a:r>
            <a:r>
              <a:rPr kumimoji="0" lang="en-US" sz="1400" b="1" i="0" u="none" strike="noStrike" kern="0" cap="none" spc="0" normalizeH="0" baseline="0" noProof="0" dirty="0">
                <a:ln>
                  <a:noFill/>
                </a:ln>
                <a:solidFill>
                  <a:srgbClr val="FF0000"/>
                </a:solidFill>
                <a:effectLst/>
                <a:uLnTx/>
                <a:uFillTx/>
              </a:rPr>
              <a:t> </a:t>
            </a:r>
            <a:r>
              <a:rPr kumimoji="0" lang="en-US" sz="1400" b="0" i="0" u="none" strike="noStrike" kern="0" cap="none" spc="0" normalizeH="0" baseline="0" noProof="0" dirty="0">
                <a:ln>
                  <a:noFill/>
                </a:ln>
                <a:solidFill>
                  <a:prstClr val="black"/>
                </a:solidFill>
                <a:effectLst/>
                <a:uLnTx/>
                <a:uFillTx/>
              </a:rPr>
              <a:t>and follow their guidance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Stay in touch with your supervisor and provide updates on your status</a:t>
            </a:r>
          </a:p>
        </p:txBody>
      </p:sp>
      <p:sp>
        <p:nvSpPr>
          <p:cNvPr id="7" name="TextBox 6">
            <a:extLst>
              <a:ext uri="{FF2B5EF4-FFF2-40B4-BE49-F238E27FC236}">
                <a16:creationId xmlns:a16="http://schemas.microsoft.com/office/drawing/2014/main" id="{4A81199D-1129-49B2-9EC4-07B885F434BF}"/>
              </a:ext>
            </a:extLst>
          </p:cNvPr>
          <p:cNvSpPr txBox="1"/>
          <p:nvPr/>
        </p:nvSpPr>
        <p:spPr>
          <a:xfrm>
            <a:off x="595743" y="4375544"/>
            <a:ext cx="523505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rPr>
              <a:t>What to do if….</a:t>
            </a:r>
            <a:r>
              <a:rPr kumimoji="0" lang="en-US" sz="1400" b="0" i="0" u="none" strike="noStrike" kern="0" cap="none" spc="0" normalizeH="0" baseline="0" noProof="0" dirty="0">
                <a:ln>
                  <a:noFill/>
                </a:ln>
                <a:solidFill>
                  <a:prstClr val="black"/>
                </a:solidFill>
                <a:effectLst/>
                <a:uLnTx/>
                <a:uFillTx/>
              </a:rPr>
              <a:t>Your colleague is showing signs of </a:t>
            </a:r>
            <a:r>
              <a:rPr lang="en-US" sz="1400" kern="0" dirty="0">
                <a:solidFill>
                  <a:prstClr val="black"/>
                </a:solidFill>
              </a:rPr>
              <a:t>illness</a:t>
            </a:r>
            <a:r>
              <a:rPr kumimoji="0" lang="en-US" sz="1400" b="0" i="0" u="none" strike="noStrike" kern="0" cap="none" spc="0" normalizeH="0" baseline="0" noProof="0" dirty="0">
                <a:ln>
                  <a:noFill/>
                </a:ln>
                <a:solidFill>
                  <a:prstClr val="black"/>
                </a:solidFill>
                <a:effectLst/>
                <a:uLnTx/>
                <a:uFillTx/>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Keep your </a:t>
            </a:r>
            <a:r>
              <a:rPr kumimoji="0" lang="en-US" sz="1400" b="1" i="0" u="none" strike="noStrike" kern="0" cap="none" spc="0" normalizeH="0" baseline="0" noProof="0" dirty="0">
                <a:ln>
                  <a:noFill/>
                </a:ln>
                <a:solidFill>
                  <a:srgbClr val="FF0000"/>
                </a:solidFill>
                <a:effectLst/>
                <a:uLnTx/>
                <a:uFillTx/>
              </a:rPr>
              <a:t>safe distance </a:t>
            </a:r>
            <a:r>
              <a:rPr kumimoji="0" lang="en-US" sz="1400" b="0" i="0" u="none" strike="noStrike" kern="0" cap="none" spc="0" normalizeH="0" baseline="0" noProof="0" dirty="0">
                <a:ln>
                  <a:noFill/>
                </a:ln>
                <a:solidFill>
                  <a:prstClr val="black"/>
                </a:solidFill>
                <a:effectLst/>
                <a:uLnTx/>
                <a:uFillTx/>
              </a:rPr>
              <a:t>from the person in question</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Ask your colleague to </a:t>
            </a:r>
            <a:r>
              <a:rPr kumimoji="0" lang="en-US" sz="1400" b="1" i="0" u="none" strike="noStrike" kern="0" cap="none" spc="0" normalizeH="0" baseline="0" noProof="0" dirty="0">
                <a:ln>
                  <a:noFill/>
                </a:ln>
                <a:solidFill>
                  <a:srgbClr val="FF0000"/>
                </a:solidFill>
                <a:effectLst/>
                <a:uLnTx/>
                <a:uFillTx/>
              </a:rPr>
              <a:t>contact his supervisor via telephone</a:t>
            </a:r>
          </a:p>
        </p:txBody>
      </p:sp>
      <p:sp>
        <p:nvSpPr>
          <p:cNvPr id="8" name="TextBox 7">
            <a:extLst>
              <a:ext uri="{FF2B5EF4-FFF2-40B4-BE49-F238E27FC236}">
                <a16:creationId xmlns:a16="http://schemas.microsoft.com/office/drawing/2014/main" id="{9D92F928-3943-4E46-B710-C48C7720E2B5}"/>
              </a:ext>
            </a:extLst>
          </p:cNvPr>
          <p:cNvSpPr txBox="1"/>
          <p:nvPr/>
        </p:nvSpPr>
        <p:spPr>
          <a:xfrm>
            <a:off x="6361203" y="4378283"/>
            <a:ext cx="5549092" cy="11695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rPr>
              <a:t>What to do if….</a:t>
            </a:r>
            <a:r>
              <a:rPr kumimoji="0" lang="en-US" sz="1400" b="0" i="0" u="none" strike="noStrike" kern="0" cap="none" spc="0" normalizeH="0" baseline="0" noProof="0" dirty="0">
                <a:ln>
                  <a:noFill/>
                </a:ln>
                <a:solidFill>
                  <a:prstClr val="black"/>
                </a:solidFill>
                <a:effectLst/>
                <a:uLnTx/>
                <a:uFillTx/>
              </a:rPr>
              <a:t>You have a high temperature: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0" cap="none" spc="0" normalizeH="0" baseline="0" noProof="0" dirty="0">
                <a:ln>
                  <a:noFill/>
                </a:ln>
                <a:solidFill>
                  <a:srgbClr val="FF0000"/>
                </a:solidFill>
                <a:effectLst/>
                <a:uLnTx/>
                <a:uFillTx/>
              </a:rPr>
              <a:t>Do not enter site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0" cap="none" spc="0" normalizeH="0" baseline="0" noProof="0" dirty="0">
                <a:ln>
                  <a:noFill/>
                </a:ln>
                <a:solidFill>
                  <a:srgbClr val="FF0000"/>
                </a:solidFill>
                <a:effectLst/>
                <a:uLnTx/>
                <a:uFillTx/>
              </a:rPr>
              <a:t>Contact your Supervisor </a:t>
            </a:r>
            <a:r>
              <a:rPr kumimoji="0" lang="en-US" sz="1400" b="0" i="0" u="none" strike="noStrike" kern="0" cap="none" spc="0" normalizeH="0" baseline="0" noProof="0" dirty="0">
                <a:ln>
                  <a:noFill/>
                </a:ln>
                <a:solidFill>
                  <a:prstClr val="black"/>
                </a:solidFill>
                <a:effectLst/>
                <a:uLnTx/>
                <a:uFillTx/>
              </a:rPr>
              <a:t>and go home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Contact </a:t>
            </a:r>
            <a:r>
              <a:rPr lang="en-US" sz="1400" b="1" kern="0" dirty="0">
                <a:solidFill>
                  <a:srgbClr val="FF0000"/>
                </a:solidFill>
              </a:rPr>
              <a:t>your doctor</a:t>
            </a:r>
            <a:r>
              <a:rPr kumimoji="0" lang="en-US" sz="1400" b="1" i="0" u="none" strike="noStrike" kern="0" cap="none" spc="0" normalizeH="0" baseline="0" noProof="0" dirty="0">
                <a:ln>
                  <a:noFill/>
                </a:ln>
                <a:solidFill>
                  <a:srgbClr val="FF0000"/>
                </a:solidFill>
                <a:effectLst/>
                <a:uLnTx/>
                <a:uFillTx/>
              </a:rPr>
              <a:t> </a:t>
            </a:r>
            <a:r>
              <a:rPr kumimoji="0" lang="en-US" sz="1400" b="0" i="0" u="none" strike="noStrike" kern="0" cap="none" spc="0" normalizeH="0" baseline="0" noProof="0" dirty="0">
                <a:ln>
                  <a:noFill/>
                </a:ln>
                <a:solidFill>
                  <a:prstClr val="black"/>
                </a:solidFill>
                <a:effectLst/>
                <a:uLnTx/>
                <a:uFillTx/>
              </a:rPr>
              <a:t>and follow their guidance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0" cap="none" spc="0" normalizeH="0" baseline="0" noProof="0" dirty="0">
                <a:ln>
                  <a:noFill/>
                </a:ln>
                <a:solidFill>
                  <a:prstClr val="black"/>
                </a:solidFill>
                <a:effectLst/>
                <a:uLnTx/>
                <a:uFillTx/>
              </a:rPr>
              <a:t>Stay in touch with your supervisor and provide updates on your status</a:t>
            </a:r>
          </a:p>
        </p:txBody>
      </p:sp>
    </p:spTree>
    <p:extLst>
      <p:ext uri="{BB962C8B-B14F-4D97-AF65-F5344CB8AC3E}">
        <p14:creationId xmlns:p14="http://schemas.microsoft.com/office/powerpoint/2010/main" val="19027985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94B9B6335EE7448DC707EDA6D3D11F" ma:contentTypeVersion="13" ma:contentTypeDescription="Create a new document." ma:contentTypeScope="" ma:versionID="202ed23b116db2a5740a899cf5f93ad5">
  <xsd:schema xmlns:xsd="http://www.w3.org/2001/XMLSchema" xmlns:xs="http://www.w3.org/2001/XMLSchema" xmlns:p="http://schemas.microsoft.com/office/2006/metadata/properties" xmlns:ns3="b0c29674-a833-4ed6-a5cd-d0f0b83350e0" xmlns:ns4="4908bb65-9f94-4cd1-a721-0710f856eafb" targetNamespace="http://schemas.microsoft.com/office/2006/metadata/properties" ma:root="true" ma:fieldsID="6d653f7e777797d8c8747f53ec496e16" ns3:_="" ns4:_="">
    <xsd:import namespace="b0c29674-a833-4ed6-a5cd-d0f0b83350e0"/>
    <xsd:import namespace="4908bb65-9f94-4cd1-a721-0710f856eaf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c29674-a833-4ed6-a5cd-d0f0b83350e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08bb65-9f94-4cd1-a721-0710f856eaf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842B65-8C10-4D1B-831F-DED019C0034F}">
  <ds:schemaRefs>
    <ds:schemaRef ds:uri="http://purl.org/dc/elements/1.1/"/>
    <ds:schemaRef ds:uri="http://schemas.microsoft.com/office/2006/metadata/properties"/>
    <ds:schemaRef ds:uri="http://purl.org/dc/terms/"/>
    <ds:schemaRef ds:uri="http://schemas.openxmlformats.org/package/2006/metadata/core-properties"/>
    <ds:schemaRef ds:uri="4908bb65-9f94-4cd1-a721-0710f856eafb"/>
    <ds:schemaRef ds:uri="http://schemas.microsoft.com/office/2006/documentManagement/types"/>
    <ds:schemaRef ds:uri="http://schemas.microsoft.com/office/infopath/2007/PartnerControls"/>
    <ds:schemaRef ds:uri="b0c29674-a833-4ed6-a5cd-d0f0b83350e0"/>
    <ds:schemaRef ds:uri="http://www.w3.org/XML/1998/namespace"/>
    <ds:schemaRef ds:uri="http://purl.org/dc/dcmitype/"/>
  </ds:schemaRefs>
</ds:datastoreItem>
</file>

<file path=customXml/itemProps2.xml><?xml version="1.0" encoding="utf-8"?>
<ds:datastoreItem xmlns:ds="http://schemas.openxmlformats.org/officeDocument/2006/customXml" ds:itemID="{8379E0AC-77EB-4C52-9A88-2047BE833B13}">
  <ds:schemaRefs>
    <ds:schemaRef ds:uri="http://schemas.microsoft.com/sharepoint/v3/contenttype/forms"/>
  </ds:schemaRefs>
</ds:datastoreItem>
</file>

<file path=customXml/itemProps3.xml><?xml version="1.0" encoding="utf-8"?>
<ds:datastoreItem xmlns:ds="http://schemas.openxmlformats.org/officeDocument/2006/customXml" ds:itemID="{318DADC6-EED5-4FF2-8D7C-030194BFF5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c29674-a833-4ed6-a5cd-d0f0b83350e0"/>
    <ds:schemaRef ds:uri="4908bb65-9f94-4cd1-a721-0710f856ea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2347</TotalTime>
  <Words>1043</Words>
  <Application>Microsoft Office PowerPoint</Application>
  <PresentationFormat>Widescreen</PresentationFormat>
  <Paragraphs>128</Paragraphs>
  <Slides>17</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17</vt:i4>
      </vt:variant>
    </vt:vector>
  </HeadingPairs>
  <TitlesOfParts>
    <vt:vector size="25" baseType="lpstr">
      <vt:lpstr>Arial</vt:lpstr>
      <vt:lpstr>Calibri</vt:lpstr>
      <vt:lpstr>Calibri Light</vt:lpstr>
      <vt:lpstr>Century Gothic</vt:lpstr>
      <vt:lpstr>Wingdings</vt:lpstr>
      <vt:lpstr>Office Theme</vt:lpstr>
      <vt:lpstr>Custom Design</vt:lpstr>
      <vt:lpstr>1_Custom Design</vt:lpstr>
      <vt:lpstr>Instructions for use of this  Slide Deck by JE Dunn personnel</vt:lpstr>
      <vt:lpstr>Coronavirus Preparedness Site Plan</vt:lpstr>
      <vt:lpstr>Agenda</vt:lpstr>
      <vt:lpstr>Coronavirus Cases</vt:lpstr>
      <vt:lpstr>Coronavirus Cases</vt:lpstr>
      <vt:lpstr>PowerPoint Presentation</vt:lpstr>
      <vt:lpstr>PowerPoint Presentation</vt:lpstr>
      <vt:lpstr>PowerPoint Presentation</vt:lpstr>
      <vt:lpstr>PowerPoint Presentation</vt:lpstr>
      <vt:lpstr>PowerPoint Presentation</vt:lpstr>
      <vt:lpstr>Site Entry / Exit Requirements</vt:lpstr>
      <vt:lpstr>Example: social distancing</vt:lpstr>
      <vt:lpstr>PowerPoint Presentation</vt:lpstr>
      <vt:lpstr>Lunchroom Approaches</vt:lpstr>
      <vt:lpstr>PowerPoint Presentation</vt:lpstr>
      <vt:lpstr>Personal Hygiene</vt:lpstr>
      <vt:lpstr>What to do IF….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Coronavirus Preparedness</dc:title>
  <dc:creator>Tammy Tinsley</dc:creator>
  <cp:lastModifiedBy>Nick Marcella</cp:lastModifiedBy>
  <cp:revision>35</cp:revision>
  <dcterms:created xsi:type="dcterms:W3CDTF">2020-03-20T23:26:58Z</dcterms:created>
  <dcterms:modified xsi:type="dcterms:W3CDTF">2020-03-26T20:17:51Z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0x0101008E94B9B6335EE7448DC707EDA6D3D11F</vt:lpwstr>
  </property>
</Properties>
</file>